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62" d="100"/>
          <a:sy n="62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tabLst/>
              <a:defRPr sz="5200"/>
            </a:lvl1pPr>
            <a:lvl2pPr marL="0" indent="0" algn="ctr">
              <a:spcBef>
                <a:spcPts val="0"/>
              </a:spcBef>
              <a:buSzTx/>
              <a:buNone/>
              <a:tabLst/>
              <a:defRPr sz="5200"/>
            </a:lvl2pPr>
            <a:lvl3pPr marL="0" indent="0" algn="ctr">
              <a:spcBef>
                <a:spcPts val="0"/>
              </a:spcBef>
              <a:buSzTx/>
              <a:buNone/>
              <a:tabLst/>
              <a:defRPr sz="5200"/>
            </a:lvl3pPr>
            <a:lvl4pPr marL="0" indent="0" algn="ctr">
              <a:spcBef>
                <a:spcPts val="0"/>
              </a:spcBef>
              <a:buSzTx/>
              <a:buNone/>
              <a:tabLst/>
              <a:defRPr sz="5200"/>
            </a:lvl4pPr>
            <a:lvl5pPr marL="0" indent="0" algn="ctr">
              <a:spcBef>
                <a:spcPts val="0"/>
              </a:spcBef>
              <a:buSzTx/>
              <a:buNone/>
              <a:tabLst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tabLst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tabLst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tabLst/>
              <a:defRPr sz="5200"/>
            </a:lvl1pPr>
            <a:lvl2pPr marL="0" indent="0" algn="ctr">
              <a:spcBef>
                <a:spcPts val="0"/>
              </a:spcBef>
              <a:buSzTx/>
              <a:buNone/>
              <a:tabLst/>
              <a:defRPr sz="5200"/>
            </a:lvl2pPr>
            <a:lvl3pPr marL="0" indent="0" algn="ctr">
              <a:spcBef>
                <a:spcPts val="0"/>
              </a:spcBef>
              <a:buSzTx/>
              <a:buNone/>
              <a:tabLst/>
              <a:defRPr sz="5200"/>
            </a:lvl3pPr>
            <a:lvl4pPr marL="0" indent="0" algn="ctr">
              <a:spcBef>
                <a:spcPts val="0"/>
              </a:spcBef>
              <a:buSzTx/>
              <a:buNone/>
              <a:tabLst/>
              <a:defRPr sz="5200"/>
            </a:lvl4pPr>
            <a:lvl5pPr marL="0" indent="0" algn="ctr">
              <a:spcBef>
                <a:spcPts val="0"/>
              </a:spcBef>
              <a:buSzTx/>
              <a:buNone/>
              <a:tabLst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 marL="0" indent="0">
              <a:tabLst/>
              <a:defRPr sz="84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tabLst/>
              <a:defRPr sz="5200"/>
            </a:lvl1pPr>
            <a:lvl2pPr marL="0" indent="0" algn="ctr">
              <a:spcBef>
                <a:spcPts val="0"/>
              </a:spcBef>
              <a:buSzTx/>
              <a:buNone/>
              <a:tabLst/>
              <a:defRPr sz="5200"/>
            </a:lvl2pPr>
            <a:lvl3pPr marL="0" indent="0" algn="ctr">
              <a:spcBef>
                <a:spcPts val="0"/>
              </a:spcBef>
              <a:buSzTx/>
              <a:buNone/>
              <a:tabLst/>
              <a:defRPr sz="5200"/>
            </a:lvl3pPr>
            <a:lvl4pPr marL="0" indent="0" algn="ctr">
              <a:spcBef>
                <a:spcPts val="0"/>
              </a:spcBef>
              <a:buSzTx/>
              <a:buNone/>
              <a:tabLst/>
              <a:defRPr sz="5200"/>
            </a:lvl4pPr>
            <a:lvl5pPr marL="0" indent="0" algn="ctr">
              <a:spcBef>
                <a:spcPts val="0"/>
              </a:spcBef>
              <a:buSzTx/>
              <a:buNone/>
              <a:tabLst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tabLst/>
              <a:defRPr sz="3800"/>
            </a:lvl1pPr>
            <a:lvl2pPr marL="808264" indent="-465364">
              <a:spcBef>
                <a:spcPts val="4500"/>
              </a:spcBef>
              <a:tabLst/>
              <a:defRPr sz="3800"/>
            </a:lvl2pPr>
            <a:lvl3pPr marL="1151164" indent="-465364">
              <a:spcBef>
                <a:spcPts val="4500"/>
              </a:spcBef>
              <a:tabLst/>
              <a:defRPr sz="3800"/>
            </a:lvl3pPr>
            <a:lvl4pPr marL="1494064" indent="-465364">
              <a:spcBef>
                <a:spcPts val="4500"/>
              </a:spcBef>
              <a:tabLst/>
              <a:defRPr sz="3800"/>
            </a:lvl4pPr>
            <a:lvl5pPr marL="1836964" indent="-465364">
              <a:spcBef>
                <a:spcPts val="4500"/>
              </a:spcBef>
              <a:tabLst/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383241" marR="0" indent="-383241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81000" algn="l"/>
          <a:tab pos="1219200" algn="l"/>
          <a:tab pos="2044700" algn="l"/>
          <a:tab pos="2870200" algn="l"/>
          <a:tab pos="3708400" algn="l"/>
          <a:tab pos="4533900" algn="l"/>
          <a:tab pos="5359400" algn="l"/>
          <a:tab pos="6197600" algn="l"/>
          <a:tab pos="7023100" algn="l"/>
          <a:tab pos="7848600" algn="l"/>
          <a:tab pos="8686800" algn="l"/>
          <a:tab pos="9512300" algn="l"/>
          <a:tab pos="10337800" algn="l"/>
          <a:tab pos="11176000" algn="l"/>
          <a:tab pos="12001500" algn="l"/>
          <a:tab pos="12839700" algn="l"/>
          <a:tab pos="13665200" algn="l"/>
          <a:tab pos="14490700" algn="l"/>
          <a:tab pos="15328900" algn="l"/>
          <a:tab pos="16154400" algn="l"/>
          <a:tab pos="16979900" algn="l"/>
        </a:tabLst>
        <a:defRPr sz="7200" b="1" i="0" u="none" strike="noStrike" cap="none" spc="0" baseline="0">
          <a:ln>
            <a:noFill/>
          </a:ln>
          <a:solidFill>
            <a:srgbClr val="800000"/>
          </a:solidFill>
          <a:uFillTx/>
          <a:latin typeface="+mj-lt"/>
          <a:ea typeface="+mj-ea"/>
          <a:cs typeface="+mj-cs"/>
          <a:sym typeface="Helvetica Neue"/>
        </a:defRPr>
      </a:lvl1pPr>
      <a:lvl2pPr marL="383241" marR="0" indent="-383241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81000" algn="l"/>
          <a:tab pos="1219200" algn="l"/>
          <a:tab pos="2044700" algn="l"/>
          <a:tab pos="2870200" algn="l"/>
          <a:tab pos="3708400" algn="l"/>
          <a:tab pos="4533900" algn="l"/>
          <a:tab pos="5359400" algn="l"/>
          <a:tab pos="6197600" algn="l"/>
          <a:tab pos="7023100" algn="l"/>
          <a:tab pos="7848600" algn="l"/>
          <a:tab pos="8686800" algn="l"/>
          <a:tab pos="9512300" algn="l"/>
          <a:tab pos="10337800" algn="l"/>
          <a:tab pos="11176000" algn="l"/>
          <a:tab pos="12001500" algn="l"/>
          <a:tab pos="12839700" algn="l"/>
          <a:tab pos="13665200" algn="l"/>
          <a:tab pos="14490700" algn="l"/>
          <a:tab pos="15328900" algn="l"/>
          <a:tab pos="16154400" algn="l"/>
          <a:tab pos="16979900" algn="l"/>
        </a:tabLst>
        <a:defRPr sz="7200" b="1" i="0" u="none" strike="noStrike" cap="none" spc="0" baseline="0">
          <a:ln>
            <a:noFill/>
          </a:ln>
          <a:solidFill>
            <a:srgbClr val="800000"/>
          </a:solidFill>
          <a:uFillTx/>
          <a:latin typeface="+mj-lt"/>
          <a:ea typeface="+mj-ea"/>
          <a:cs typeface="+mj-cs"/>
          <a:sym typeface="Helvetica Neue"/>
        </a:defRPr>
      </a:lvl2pPr>
      <a:lvl3pPr marL="383241" marR="0" indent="-383241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81000" algn="l"/>
          <a:tab pos="1219200" algn="l"/>
          <a:tab pos="2044700" algn="l"/>
          <a:tab pos="2870200" algn="l"/>
          <a:tab pos="3708400" algn="l"/>
          <a:tab pos="4533900" algn="l"/>
          <a:tab pos="5359400" algn="l"/>
          <a:tab pos="6197600" algn="l"/>
          <a:tab pos="7023100" algn="l"/>
          <a:tab pos="7848600" algn="l"/>
          <a:tab pos="8686800" algn="l"/>
          <a:tab pos="9512300" algn="l"/>
          <a:tab pos="10337800" algn="l"/>
          <a:tab pos="11176000" algn="l"/>
          <a:tab pos="12001500" algn="l"/>
          <a:tab pos="12839700" algn="l"/>
          <a:tab pos="13665200" algn="l"/>
          <a:tab pos="14490700" algn="l"/>
          <a:tab pos="15328900" algn="l"/>
          <a:tab pos="16154400" algn="l"/>
          <a:tab pos="16979900" algn="l"/>
        </a:tabLst>
        <a:defRPr sz="7200" b="1" i="0" u="none" strike="noStrike" cap="none" spc="0" baseline="0">
          <a:ln>
            <a:noFill/>
          </a:ln>
          <a:solidFill>
            <a:srgbClr val="800000"/>
          </a:solidFill>
          <a:uFillTx/>
          <a:latin typeface="+mj-lt"/>
          <a:ea typeface="+mj-ea"/>
          <a:cs typeface="+mj-cs"/>
          <a:sym typeface="Helvetica Neue"/>
        </a:defRPr>
      </a:lvl3pPr>
      <a:lvl4pPr marL="383241" marR="0" indent="-383241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81000" algn="l"/>
          <a:tab pos="1219200" algn="l"/>
          <a:tab pos="2044700" algn="l"/>
          <a:tab pos="2870200" algn="l"/>
          <a:tab pos="3708400" algn="l"/>
          <a:tab pos="4533900" algn="l"/>
          <a:tab pos="5359400" algn="l"/>
          <a:tab pos="6197600" algn="l"/>
          <a:tab pos="7023100" algn="l"/>
          <a:tab pos="7848600" algn="l"/>
          <a:tab pos="8686800" algn="l"/>
          <a:tab pos="9512300" algn="l"/>
          <a:tab pos="10337800" algn="l"/>
          <a:tab pos="11176000" algn="l"/>
          <a:tab pos="12001500" algn="l"/>
          <a:tab pos="12839700" algn="l"/>
          <a:tab pos="13665200" algn="l"/>
          <a:tab pos="14490700" algn="l"/>
          <a:tab pos="15328900" algn="l"/>
          <a:tab pos="16154400" algn="l"/>
          <a:tab pos="16979900" algn="l"/>
        </a:tabLst>
        <a:defRPr sz="7200" b="1" i="0" u="none" strike="noStrike" cap="none" spc="0" baseline="0">
          <a:ln>
            <a:noFill/>
          </a:ln>
          <a:solidFill>
            <a:srgbClr val="800000"/>
          </a:solidFill>
          <a:uFillTx/>
          <a:latin typeface="+mj-lt"/>
          <a:ea typeface="+mj-ea"/>
          <a:cs typeface="+mj-cs"/>
          <a:sym typeface="Helvetica Neue"/>
        </a:defRPr>
      </a:lvl4pPr>
      <a:lvl5pPr marL="383241" marR="0" indent="-383241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81000" algn="l"/>
          <a:tab pos="1219200" algn="l"/>
          <a:tab pos="2044700" algn="l"/>
          <a:tab pos="2870200" algn="l"/>
          <a:tab pos="3708400" algn="l"/>
          <a:tab pos="4533900" algn="l"/>
          <a:tab pos="5359400" algn="l"/>
          <a:tab pos="6197600" algn="l"/>
          <a:tab pos="7023100" algn="l"/>
          <a:tab pos="7848600" algn="l"/>
          <a:tab pos="8686800" algn="l"/>
          <a:tab pos="9512300" algn="l"/>
          <a:tab pos="10337800" algn="l"/>
          <a:tab pos="11176000" algn="l"/>
          <a:tab pos="12001500" algn="l"/>
          <a:tab pos="12839700" algn="l"/>
          <a:tab pos="13665200" algn="l"/>
          <a:tab pos="14490700" algn="l"/>
          <a:tab pos="15328900" algn="l"/>
          <a:tab pos="16154400" algn="l"/>
          <a:tab pos="16979900" algn="l"/>
        </a:tabLst>
        <a:defRPr sz="7200" b="1" i="0" u="none" strike="noStrike" cap="none" spc="0" baseline="0">
          <a:ln>
            <a:noFill/>
          </a:ln>
          <a:solidFill>
            <a:srgbClr val="800000"/>
          </a:solidFill>
          <a:uFillTx/>
          <a:latin typeface="+mj-lt"/>
          <a:ea typeface="+mj-ea"/>
          <a:cs typeface="+mj-cs"/>
          <a:sym typeface="Helvetica Neue"/>
        </a:defRPr>
      </a:lvl5pPr>
      <a:lvl6pPr marL="383241" marR="0" indent="-383241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81000" algn="l"/>
          <a:tab pos="1219200" algn="l"/>
          <a:tab pos="2044700" algn="l"/>
          <a:tab pos="2870200" algn="l"/>
          <a:tab pos="3708400" algn="l"/>
          <a:tab pos="4533900" algn="l"/>
          <a:tab pos="5359400" algn="l"/>
          <a:tab pos="6197600" algn="l"/>
          <a:tab pos="7023100" algn="l"/>
          <a:tab pos="7848600" algn="l"/>
          <a:tab pos="8686800" algn="l"/>
          <a:tab pos="9512300" algn="l"/>
          <a:tab pos="10337800" algn="l"/>
          <a:tab pos="11176000" algn="l"/>
          <a:tab pos="12001500" algn="l"/>
          <a:tab pos="12839700" algn="l"/>
          <a:tab pos="13665200" algn="l"/>
          <a:tab pos="14490700" algn="l"/>
          <a:tab pos="15328900" algn="l"/>
          <a:tab pos="16154400" algn="l"/>
          <a:tab pos="16979900" algn="l"/>
        </a:tabLst>
        <a:defRPr sz="7200" b="1" i="0" u="none" strike="noStrike" cap="none" spc="0" baseline="0">
          <a:ln>
            <a:noFill/>
          </a:ln>
          <a:solidFill>
            <a:srgbClr val="800000"/>
          </a:solidFill>
          <a:uFillTx/>
          <a:latin typeface="+mj-lt"/>
          <a:ea typeface="+mj-ea"/>
          <a:cs typeface="+mj-cs"/>
          <a:sym typeface="Helvetica Neue"/>
        </a:defRPr>
      </a:lvl6pPr>
      <a:lvl7pPr marL="383241" marR="0" indent="-383241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81000" algn="l"/>
          <a:tab pos="1219200" algn="l"/>
          <a:tab pos="2044700" algn="l"/>
          <a:tab pos="2870200" algn="l"/>
          <a:tab pos="3708400" algn="l"/>
          <a:tab pos="4533900" algn="l"/>
          <a:tab pos="5359400" algn="l"/>
          <a:tab pos="6197600" algn="l"/>
          <a:tab pos="7023100" algn="l"/>
          <a:tab pos="7848600" algn="l"/>
          <a:tab pos="8686800" algn="l"/>
          <a:tab pos="9512300" algn="l"/>
          <a:tab pos="10337800" algn="l"/>
          <a:tab pos="11176000" algn="l"/>
          <a:tab pos="12001500" algn="l"/>
          <a:tab pos="12839700" algn="l"/>
          <a:tab pos="13665200" algn="l"/>
          <a:tab pos="14490700" algn="l"/>
          <a:tab pos="15328900" algn="l"/>
          <a:tab pos="16154400" algn="l"/>
          <a:tab pos="16979900" algn="l"/>
        </a:tabLst>
        <a:defRPr sz="7200" b="1" i="0" u="none" strike="noStrike" cap="none" spc="0" baseline="0">
          <a:ln>
            <a:noFill/>
          </a:ln>
          <a:solidFill>
            <a:srgbClr val="800000"/>
          </a:solidFill>
          <a:uFillTx/>
          <a:latin typeface="+mj-lt"/>
          <a:ea typeface="+mj-ea"/>
          <a:cs typeface="+mj-cs"/>
          <a:sym typeface="Helvetica Neue"/>
        </a:defRPr>
      </a:lvl7pPr>
      <a:lvl8pPr marL="383241" marR="0" indent="-383241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81000" algn="l"/>
          <a:tab pos="1219200" algn="l"/>
          <a:tab pos="2044700" algn="l"/>
          <a:tab pos="2870200" algn="l"/>
          <a:tab pos="3708400" algn="l"/>
          <a:tab pos="4533900" algn="l"/>
          <a:tab pos="5359400" algn="l"/>
          <a:tab pos="6197600" algn="l"/>
          <a:tab pos="7023100" algn="l"/>
          <a:tab pos="7848600" algn="l"/>
          <a:tab pos="8686800" algn="l"/>
          <a:tab pos="9512300" algn="l"/>
          <a:tab pos="10337800" algn="l"/>
          <a:tab pos="11176000" algn="l"/>
          <a:tab pos="12001500" algn="l"/>
          <a:tab pos="12839700" algn="l"/>
          <a:tab pos="13665200" algn="l"/>
          <a:tab pos="14490700" algn="l"/>
          <a:tab pos="15328900" algn="l"/>
          <a:tab pos="16154400" algn="l"/>
          <a:tab pos="16979900" algn="l"/>
        </a:tabLst>
        <a:defRPr sz="7200" b="1" i="0" u="none" strike="noStrike" cap="none" spc="0" baseline="0">
          <a:ln>
            <a:noFill/>
          </a:ln>
          <a:solidFill>
            <a:srgbClr val="800000"/>
          </a:solidFill>
          <a:uFillTx/>
          <a:latin typeface="+mj-lt"/>
          <a:ea typeface="+mj-ea"/>
          <a:cs typeface="+mj-cs"/>
          <a:sym typeface="Helvetica Neue"/>
        </a:defRPr>
      </a:lvl8pPr>
      <a:lvl9pPr marL="383241" marR="0" indent="-383241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81000" algn="l"/>
          <a:tab pos="1219200" algn="l"/>
          <a:tab pos="2044700" algn="l"/>
          <a:tab pos="2870200" algn="l"/>
          <a:tab pos="3708400" algn="l"/>
          <a:tab pos="4533900" algn="l"/>
          <a:tab pos="5359400" algn="l"/>
          <a:tab pos="6197600" algn="l"/>
          <a:tab pos="7023100" algn="l"/>
          <a:tab pos="7848600" algn="l"/>
          <a:tab pos="8686800" algn="l"/>
          <a:tab pos="9512300" algn="l"/>
          <a:tab pos="10337800" algn="l"/>
          <a:tab pos="11176000" algn="l"/>
          <a:tab pos="12001500" algn="l"/>
          <a:tab pos="12839700" algn="l"/>
          <a:tab pos="13665200" algn="l"/>
          <a:tab pos="14490700" algn="l"/>
          <a:tab pos="15328900" algn="l"/>
          <a:tab pos="16154400" algn="l"/>
          <a:tab pos="16979900" algn="l"/>
        </a:tabLst>
        <a:defRPr sz="7200" b="1" i="0" u="none" strike="noStrike" cap="none" spc="0" baseline="0">
          <a:ln>
            <a:noFill/>
          </a:ln>
          <a:solidFill>
            <a:srgbClr val="8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777875" marR="0" indent="-77787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>
          <a:tab pos="749300" algn="l"/>
          <a:tab pos="965200" algn="l"/>
          <a:tab pos="1790700" algn="l"/>
          <a:tab pos="2616200" algn="l"/>
          <a:tab pos="3454400" algn="l"/>
          <a:tab pos="4279900" algn="l"/>
          <a:tab pos="5105400" algn="l"/>
          <a:tab pos="5943600" algn="l"/>
          <a:tab pos="6769100" algn="l"/>
          <a:tab pos="7594600" algn="l"/>
          <a:tab pos="8432800" algn="l"/>
          <a:tab pos="9258300" algn="l"/>
          <a:tab pos="10096500" algn="l"/>
          <a:tab pos="10922000" algn="l"/>
          <a:tab pos="11747500" algn="l"/>
          <a:tab pos="12585700" algn="l"/>
          <a:tab pos="13411200" algn="l"/>
          <a:tab pos="14236700" algn="l"/>
          <a:tab pos="15074900" algn="l"/>
          <a:tab pos="15900400" algn="l"/>
          <a:tab pos="16725900" algn="l"/>
        </a:tabLst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22375" marR="0" indent="-77787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>
          <a:tab pos="749300" algn="l"/>
          <a:tab pos="965200" algn="l"/>
          <a:tab pos="1790700" algn="l"/>
          <a:tab pos="2616200" algn="l"/>
          <a:tab pos="3454400" algn="l"/>
          <a:tab pos="4279900" algn="l"/>
          <a:tab pos="5105400" algn="l"/>
          <a:tab pos="5943600" algn="l"/>
          <a:tab pos="6769100" algn="l"/>
          <a:tab pos="7594600" algn="l"/>
          <a:tab pos="8432800" algn="l"/>
          <a:tab pos="9258300" algn="l"/>
          <a:tab pos="10096500" algn="l"/>
          <a:tab pos="10922000" algn="l"/>
          <a:tab pos="11747500" algn="l"/>
          <a:tab pos="12585700" algn="l"/>
          <a:tab pos="13411200" algn="l"/>
          <a:tab pos="14236700" algn="l"/>
          <a:tab pos="15074900" algn="l"/>
          <a:tab pos="15900400" algn="l"/>
          <a:tab pos="16725900" algn="l"/>
        </a:tabLst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666875" marR="0" indent="-77787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>
          <a:tab pos="749300" algn="l"/>
          <a:tab pos="965200" algn="l"/>
          <a:tab pos="1790700" algn="l"/>
          <a:tab pos="2616200" algn="l"/>
          <a:tab pos="3454400" algn="l"/>
          <a:tab pos="4279900" algn="l"/>
          <a:tab pos="5105400" algn="l"/>
          <a:tab pos="5943600" algn="l"/>
          <a:tab pos="6769100" algn="l"/>
          <a:tab pos="7594600" algn="l"/>
          <a:tab pos="8432800" algn="l"/>
          <a:tab pos="9258300" algn="l"/>
          <a:tab pos="10096500" algn="l"/>
          <a:tab pos="10922000" algn="l"/>
          <a:tab pos="11747500" algn="l"/>
          <a:tab pos="12585700" algn="l"/>
          <a:tab pos="13411200" algn="l"/>
          <a:tab pos="14236700" algn="l"/>
          <a:tab pos="15074900" algn="l"/>
          <a:tab pos="15900400" algn="l"/>
          <a:tab pos="16725900" algn="l"/>
        </a:tabLst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111375" marR="0" indent="-77787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>
          <a:tab pos="749300" algn="l"/>
          <a:tab pos="965200" algn="l"/>
          <a:tab pos="1790700" algn="l"/>
          <a:tab pos="2616200" algn="l"/>
          <a:tab pos="3454400" algn="l"/>
          <a:tab pos="4279900" algn="l"/>
          <a:tab pos="5105400" algn="l"/>
          <a:tab pos="5943600" algn="l"/>
          <a:tab pos="6769100" algn="l"/>
          <a:tab pos="7594600" algn="l"/>
          <a:tab pos="8432800" algn="l"/>
          <a:tab pos="9258300" algn="l"/>
          <a:tab pos="10096500" algn="l"/>
          <a:tab pos="10922000" algn="l"/>
          <a:tab pos="11747500" algn="l"/>
          <a:tab pos="12585700" algn="l"/>
          <a:tab pos="13411200" algn="l"/>
          <a:tab pos="14236700" algn="l"/>
          <a:tab pos="15074900" algn="l"/>
          <a:tab pos="15900400" algn="l"/>
          <a:tab pos="16725900" algn="l"/>
        </a:tabLst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555875" marR="0" indent="-77787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>
          <a:tab pos="749300" algn="l"/>
          <a:tab pos="965200" algn="l"/>
          <a:tab pos="1790700" algn="l"/>
          <a:tab pos="2616200" algn="l"/>
          <a:tab pos="3454400" algn="l"/>
          <a:tab pos="4279900" algn="l"/>
          <a:tab pos="5105400" algn="l"/>
          <a:tab pos="5943600" algn="l"/>
          <a:tab pos="6769100" algn="l"/>
          <a:tab pos="7594600" algn="l"/>
          <a:tab pos="8432800" algn="l"/>
          <a:tab pos="9258300" algn="l"/>
          <a:tab pos="10096500" algn="l"/>
          <a:tab pos="10922000" algn="l"/>
          <a:tab pos="11747500" algn="l"/>
          <a:tab pos="12585700" algn="l"/>
          <a:tab pos="13411200" algn="l"/>
          <a:tab pos="14236700" algn="l"/>
          <a:tab pos="15074900" algn="l"/>
          <a:tab pos="15900400" algn="l"/>
          <a:tab pos="16725900" algn="l"/>
        </a:tabLst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000375" marR="0" indent="-77787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>
          <a:tab pos="749300" algn="l"/>
          <a:tab pos="965200" algn="l"/>
          <a:tab pos="1790700" algn="l"/>
          <a:tab pos="2616200" algn="l"/>
          <a:tab pos="3454400" algn="l"/>
          <a:tab pos="4279900" algn="l"/>
          <a:tab pos="5105400" algn="l"/>
          <a:tab pos="5943600" algn="l"/>
          <a:tab pos="6769100" algn="l"/>
          <a:tab pos="7594600" algn="l"/>
          <a:tab pos="8432800" algn="l"/>
          <a:tab pos="9258300" algn="l"/>
          <a:tab pos="10096500" algn="l"/>
          <a:tab pos="10922000" algn="l"/>
          <a:tab pos="11747500" algn="l"/>
          <a:tab pos="12585700" algn="l"/>
          <a:tab pos="13411200" algn="l"/>
          <a:tab pos="14236700" algn="l"/>
          <a:tab pos="15074900" algn="l"/>
          <a:tab pos="15900400" algn="l"/>
          <a:tab pos="16725900" algn="l"/>
        </a:tabLst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444875" marR="0" indent="-77787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>
          <a:tab pos="749300" algn="l"/>
          <a:tab pos="965200" algn="l"/>
          <a:tab pos="1790700" algn="l"/>
          <a:tab pos="2616200" algn="l"/>
          <a:tab pos="3454400" algn="l"/>
          <a:tab pos="4279900" algn="l"/>
          <a:tab pos="5105400" algn="l"/>
          <a:tab pos="5943600" algn="l"/>
          <a:tab pos="6769100" algn="l"/>
          <a:tab pos="7594600" algn="l"/>
          <a:tab pos="8432800" algn="l"/>
          <a:tab pos="9258300" algn="l"/>
          <a:tab pos="10096500" algn="l"/>
          <a:tab pos="10922000" algn="l"/>
          <a:tab pos="11747500" algn="l"/>
          <a:tab pos="12585700" algn="l"/>
          <a:tab pos="13411200" algn="l"/>
          <a:tab pos="14236700" algn="l"/>
          <a:tab pos="15074900" algn="l"/>
          <a:tab pos="15900400" algn="l"/>
          <a:tab pos="16725900" algn="l"/>
        </a:tabLst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889375" marR="0" indent="-77787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>
          <a:tab pos="749300" algn="l"/>
          <a:tab pos="965200" algn="l"/>
          <a:tab pos="1790700" algn="l"/>
          <a:tab pos="2616200" algn="l"/>
          <a:tab pos="3454400" algn="l"/>
          <a:tab pos="4279900" algn="l"/>
          <a:tab pos="5105400" algn="l"/>
          <a:tab pos="5943600" algn="l"/>
          <a:tab pos="6769100" algn="l"/>
          <a:tab pos="7594600" algn="l"/>
          <a:tab pos="8432800" algn="l"/>
          <a:tab pos="9258300" algn="l"/>
          <a:tab pos="10096500" algn="l"/>
          <a:tab pos="10922000" algn="l"/>
          <a:tab pos="11747500" algn="l"/>
          <a:tab pos="12585700" algn="l"/>
          <a:tab pos="13411200" algn="l"/>
          <a:tab pos="14236700" algn="l"/>
          <a:tab pos="15074900" algn="l"/>
          <a:tab pos="15900400" algn="l"/>
          <a:tab pos="16725900" algn="l"/>
        </a:tabLst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333875" marR="0" indent="-777875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>
          <a:tab pos="749300" algn="l"/>
          <a:tab pos="965200" algn="l"/>
          <a:tab pos="1790700" algn="l"/>
          <a:tab pos="2616200" algn="l"/>
          <a:tab pos="3454400" algn="l"/>
          <a:tab pos="4279900" algn="l"/>
          <a:tab pos="5105400" algn="l"/>
          <a:tab pos="5943600" algn="l"/>
          <a:tab pos="6769100" algn="l"/>
          <a:tab pos="7594600" algn="l"/>
          <a:tab pos="8432800" algn="l"/>
          <a:tab pos="9258300" algn="l"/>
          <a:tab pos="10096500" algn="l"/>
          <a:tab pos="10922000" algn="l"/>
          <a:tab pos="11747500" algn="l"/>
          <a:tab pos="12585700" algn="l"/>
          <a:tab pos="13411200" algn="l"/>
          <a:tab pos="14236700" algn="l"/>
          <a:tab pos="15074900" algn="l"/>
          <a:tab pos="15900400" algn="l"/>
          <a:tab pos="16725900" algn="l"/>
        </a:tabLst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0917-Andover.jpg" descr="0917-Andov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99"/>
            <a:ext cx="24384001" cy="13715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nhsa-50th-gold-outline.png" descr="nhsa-50th-gold-outlin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15030" y="940547"/>
            <a:ext cx="6477001" cy="8255001"/>
          </a:xfrm>
          <a:prstGeom prst="rect">
            <a:avLst/>
          </a:prstGeom>
          <a:ln w="25400">
            <a:miter lim="400000"/>
          </a:ln>
          <a:effectLst>
            <a:outerShdw blurRad="495300" dist="234731" dir="2550575" rotWithShape="0">
              <a:srgbClr val="000000">
                <a:alpha val="78965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rogram Analysis Fines"/>
          <p:cNvSpPr txBox="1">
            <a:spLocks noGrp="1"/>
          </p:cNvSpPr>
          <p:nvPr>
            <p:ph type="title" idx="4294967295"/>
          </p:nvPr>
        </p:nvSpPr>
        <p:spPr>
          <a:xfrm>
            <a:off x="4387453" y="26987"/>
            <a:ext cx="15609094" cy="3036095"/>
          </a:xfrm>
          <a:prstGeom prst="rect">
            <a:avLst/>
          </a:prstGeom>
        </p:spPr>
        <p:txBody>
          <a:bodyPr/>
          <a:lstStyle/>
          <a:p>
            <a:pPr indent="-378478"/>
            <a:r>
              <a:t>Program Analysis</a:t>
            </a:r>
            <a:br/>
            <a:r>
              <a:t>Fines</a:t>
            </a:r>
          </a:p>
        </p:txBody>
      </p:sp>
      <p:sp>
        <p:nvSpPr>
          <p:cNvPr id="154" name="Illegal off-trail – Currently less than $75 – often considered highly inexpensive by those violating.…"/>
          <p:cNvSpPr txBox="1">
            <a:spLocks noGrp="1"/>
          </p:cNvSpPr>
          <p:nvPr>
            <p:ph type="body" idx="4294967295"/>
          </p:nvPr>
        </p:nvSpPr>
        <p:spPr>
          <a:xfrm>
            <a:off x="4387453" y="2919412"/>
            <a:ext cx="15609094" cy="8840392"/>
          </a:xfrm>
          <a:prstGeom prst="rect">
            <a:avLst/>
          </a:prstGeom>
        </p:spPr>
        <p:txBody>
          <a:bodyPr anchor="t"/>
          <a:lstStyle/>
          <a:p>
            <a:pPr marL="684530" indent="-684530" defTabSz="722947">
              <a:spcBef>
                <a:spcPts val="5100"/>
              </a:spcBef>
              <a:tabLst>
                <a:tab pos="660400" algn="l"/>
                <a:tab pos="850900" algn="l"/>
                <a:tab pos="1574800" algn="l"/>
                <a:tab pos="2311400" algn="l"/>
                <a:tab pos="3035300" algn="l"/>
                <a:tab pos="3771900" algn="l"/>
                <a:tab pos="4495800" algn="l"/>
                <a:tab pos="5232400" algn="l"/>
                <a:tab pos="5956300" algn="l"/>
                <a:tab pos="6692900" algn="l"/>
                <a:tab pos="7416800" algn="l"/>
                <a:tab pos="8153400" algn="l"/>
                <a:tab pos="8877300" algn="l"/>
                <a:tab pos="9613900" algn="l"/>
                <a:tab pos="10337800" algn="l"/>
                <a:tab pos="11074400" algn="l"/>
                <a:tab pos="11798300" algn="l"/>
                <a:tab pos="12534900" algn="l"/>
                <a:tab pos="13258800" algn="l"/>
                <a:tab pos="13995400" algn="l"/>
                <a:tab pos="14719300" algn="l"/>
              </a:tabLst>
              <a:defRPr sz="4928"/>
            </a:pPr>
            <a:r>
              <a:t>Illegal off-trail – Currently less than $75 – often considered highly inexpensive by those violating.</a:t>
            </a:r>
          </a:p>
          <a:p>
            <a:pPr marL="684530" indent="-684530" defTabSz="722947">
              <a:spcBef>
                <a:spcPts val="5100"/>
              </a:spcBef>
              <a:tabLst>
                <a:tab pos="660400" algn="l"/>
                <a:tab pos="850900" algn="l"/>
                <a:tab pos="1574800" algn="l"/>
                <a:tab pos="2311400" algn="l"/>
                <a:tab pos="3035300" algn="l"/>
                <a:tab pos="3771900" algn="l"/>
                <a:tab pos="4495800" algn="l"/>
                <a:tab pos="5232400" algn="l"/>
                <a:tab pos="5956300" algn="l"/>
                <a:tab pos="6692900" algn="l"/>
                <a:tab pos="7416800" algn="l"/>
                <a:tab pos="8153400" algn="l"/>
                <a:tab pos="8877300" algn="l"/>
                <a:tab pos="9613900" algn="l"/>
                <a:tab pos="10337800" algn="l"/>
                <a:tab pos="11074400" algn="l"/>
                <a:tab pos="11798300" algn="l"/>
                <a:tab pos="12534900" algn="l"/>
                <a:tab pos="13258800" algn="l"/>
                <a:tab pos="13995400" algn="l"/>
                <a:tab pos="14719300" algn="l"/>
              </a:tabLst>
              <a:defRPr sz="4928"/>
            </a:pPr>
            <a:r>
              <a:t>Unregistered – Currently less than $125, those riding without a sticker don't think it is a very high cost.  </a:t>
            </a:r>
          </a:p>
          <a:p>
            <a:pPr marL="684530" indent="-684530" defTabSz="722947">
              <a:spcBef>
                <a:spcPts val="5100"/>
              </a:spcBef>
              <a:tabLst>
                <a:tab pos="660400" algn="l"/>
                <a:tab pos="850900" algn="l"/>
                <a:tab pos="1574800" algn="l"/>
                <a:tab pos="2311400" algn="l"/>
                <a:tab pos="3035300" algn="l"/>
                <a:tab pos="3771900" algn="l"/>
                <a:tab pos="4495800" algn="l"/>
                <a:tab pos="5232400" algn="l"/>
                <a:tab pos="5956300" algn="l"/>
                <a:tab pos="6692900" algn="l"/>
                <a:tab pos="7416800" algn="l"/>
                <a:tab pos="8153400" algn="l"/>
                <a:tab pos="8877300" algn="l"/>
                <a:tab pos="9613900" algn="l"/>
                <a:tab pos="10337800" algn="l"/>
                <a:tab pos="11074400" algn="l"/>
                <a:tab pos="11798300" algn="l"/>
                <a:tab pos="12534900" algn="l"/>
                <a:tab pos="13258800" algn="l"/>
                <a:tab pos="13995400" algn="l"/>
                <a:tab pos="14719300" algn="l"/>
              </a:tabLst>
              <a:defRPr sz="4928"/>
            </a:pPr>
            <a:r>
              <a:t>Modified Exhaust – Currently less than $75 – again considered inexpensive for those violating.</a:t>
            </a:r>
          </a:p>
          <a:p>
            <a:pPr marL="684530" indent="-684530" defTabSz="722947">
              <a:spcBef>
                <a:spcPts val="5100"/>
              </a:spcBef>
              <a:tabLst>
                <a:tab pos="660400" algn="l"/>
                <a:tab pos="850900" algn="l"/>
                <a:tab pos="1574800" algn="l"/>
                <a:tab pos="2311400" algn="l"/>
                <a:tab pos="3035300" algn="l"/>
                <a:tab pos="3771900" algn="l"/>
                <a:tab pos="4495800" algn="l"/>
                <a:tab pos="5232400" algn="l"/>
                <a:tab pos="5956300" algn="l"/>
                <a:tab pos="6692900" algn="l"/>
                <a:tab pos="7416800" algn="l"/>
                <a:tab pos="8153400" algn="l"/>
                <a:tab pos="8877300" algn="l"/>
                <a:tab pos="9613900" algn="l"/>
                <a:tab pos="10337800" algn="l"/>
                <a:tab pos="11074400" algn="l"/>
                <a:tab pos="11798300" algn="l"/>
                <a:tab pos="12534900" algn="l"/>
                <a:tab pos="13258800" algn="l"/>
                <a:tab pos="13995400" algn="l"/>
                <a:tab pos="14719300" algn="l"/>
              </a:tabLst>
              <a:defRPr sz="4928"/>
            </a:pPr>
            <a:r>
              <a:t>Above violations can lead to loss of trails and higher program costs</a:t>
            </a:r>
          </a:p>
        </p:txBody>
      </p:sp>
      <p:pic>
        <p:nvPicPr>
          <p:cNvPr id="155" name="Slide8.m4a" descr="Slide8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NH-Registration-Decal-2017-18.png" descr="NH-Registration-Decal-2017-1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15957" y="10371604"/>
            <a:ext cx="7620001" cy="224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60000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rogram Analysis New York State Model"/>
          <p:cNvSpPr txBox="1">
            <a:spLocks noGrp="1"/>
          </p:cNvSpPr>
          <p:nvPr>
            <p:ph type="title" idx="4294967295"/>
          </p:nvPr>
        </p:nvSpPr>
        <p:spPr>
          <a:xfrm>
            <a:off x="4387453" y="39687"/>
            <a:ext cx="15609094" cy="3036095"/>
          </a:xfrm>
          <a:prstGeom prst="rect">
            <a:avLst/>
          </a:prstGeom>
        </p:spPr>
        <p:txBody>
          <a:bodyPr/>
          <a:lstStyle/>
          <a:p>
            <a:pPr indent="-378478"/>
            <a:r>
              <a:t>Program Analysis</a:t>
            </a:r>
            <a:br/>
            <a:r>
              <a:t>New York State Model</a:t>
            </a:r>
          </a:p>
        </p:txBody>
      </p:sp>
      <p:sp>
        <p:nvSpPr>
          <p:cNvPr id="159" name="Committee discussed NYS model for funding grooming operations…"/>
          <p:cNvSpPr txBox="1">
            <a:spLocks noGrp="1"/>
          </p:cNvSpPr>
          <p:nvPr>
            <p:ph type="body" idx="4294967295"/>
          </p:nvPr>
        </p:nvSpPr>
        <p:spPr>
          <a:xfrm>
            <a:off x="4051816" y="2957512"/>
            <a:ext cx="16280368" cy="8840392"/>
          </a:xfrm>
          <a:prstGeom prst="rect">
            <a:avLst/>
          </a:prstGeom>
        </p:spPr>
        <p:txBody>
          <a:bodyPr anchor="t"/>
          <a:lstStyle/>
          <a:p>
            <a:pPr marL="0" indent="0" defTabSz="624363">
              <a:spcBef>
                <a:spcPts val="4400"/>
              </a:spcBef>
              <a:buSzTx/>
              <a:buNone/>
              <a:tabLst>
                <a:tab pos="571500" algn="l"/>
                <a:tab pos="723900" algn="l"/>
                <a:tab pos="1358900" algn="l"/>
                <a:tab pos="1993900" algn="l"/>
                <a:tab pos="2616200" algn="l"/>
                <a:tab pos="3251200" algn="l"/>
                <a:tab pos="3886200" algn="l"/>
                <a:tab pos="4508500" algn="l"/>
                <a:tab pos="5143500" algn="l"/>
                <a:tab pos="5778500" algn="l"/>
                <a:tab pos="6400800" algn="l"/>
                <a:tab pos="7035800" algn="l"/>
                <a:tab pos="7670800" algn="l"/>
                <a:tab pos="8293100" algn="l"/>
                <a:tab pos="8928100" algn="l"/>
                <a:tab pos="9563100" algn="l"/>
                <a:tab pos="10185400" algn="l"/>
                <a:tab pos="10820400" algn="l"/>
                <a:tab pos="11455400" algn="l"/>
                <a:tab pos="12077700" algn="l"/>
                <a:tab pos="12712700" algn="l"/>
              </a:tabLst>
              <a:defRPr sz="4256"/>
            </a:pPr>
            <a:r>
              <a:t>Committee discussed NYS model for funding grooming operations  </a:t>
            </a:r>
          </a:p>
          <a:p>
            <a:pPr marL="591184" indent="-591184" defTabSz="624363">
              <a:spcBef>
                <a:spcPts val="4400"/>
              </a:spcBef>
              <a:tabLst>
                <a:tab pos="571500" algn="l"/>
                <a:tab pos="723900" algn="l"/>
                <a:tab pos="1358900" algn="l"/>
                <a:tab pos="1993900" algn="l"/>
                <a:tab pos="2616200" algn="l"/>
                <a:tab pos="3251200" algn="l"/>
                <a:tab pos="3886200" algn="l"/>
                <a:tab pos="4508500" algn="l"/>
                <a:tab pos="5143500" algn="l"/>
                <a:tab pos="5778500" algn="l"/>
                <a:tab pos="6400800" algn="l"/>
                <a:tab pos="7035800" algn="l"/>
                <a:tab pos="7670800" algn="l"/>
                <a:tab pos="8293100" algn="l"/>
                <a:tab pos="8928100" algn="l"/>
                <a:tab pos="9563100" algn="l"/>
                <a:tab pos="10185400" algn="l"/>
                <a:tab pos="10820400" algn="l"/>
                <a:tab pos="11455400" algn="l"/>
                <a:tab pos="12077700" algn="l"/>
                <a:tab pos="12712700" algn="l"/>
              </a:tabLst>
              <a:defRPr sz="4256"/>
            </a:pPr>
            <a:r>
              <a:t>Double, to nearly double, the grooming rate</a:t>
            </a:r>
          </a:p>
          <a:p>
            <a:pPr marL="591184" indent="-591184" defTabSz="624363">
              <a:spcBef>
                <a:spcPts val="4400"/>
              </a:spcBef>
              <a:tabLst>
                <a:tab pos="571500" algn="l"/>
                <a:tab pos="723900" algn="l"/>
                <a:tab pos="1358900" algn="l"/>
                <a:tab pos="1993900" algn="l"/>
                <a:tab pos="2616200" algn="l"/>
                <a:tab pos="3251200" algn="l"/>
                <a:tab pos="3886200" algn="l"/>
                <a:tab pos="4508500" algn="l"/>
                <a:tab pos="5143500" algn="l"/>
                <a:tab pos="5778500" algn="l"/>
                <a:tab pos="6400800" algn="l"/>
                <a:tab pos="7035800" algn="l"/>
                <a:tab pos="7670800" algn="l"/>
                <a:tab pos="8293100" algn="l"/>
                <a:tab pos="8928100" algn="l"/>
                <a:tab pos="9563100" algn="l"/>
                <a:tab pos="10185400" algn="l"/>
                <a:tab pos="10820400" algn="l"/>
                <a:tab pos="11455400" algn="l"/>
                <a:tab pos="12077700" algn="l"/>
                <a:tab pos="12712700" algn="l"/>
              </a:tabLst>
              <a:defRPr sz="4256"/>
            </a:pPr>
            <a:r>
              <a:t>Stop GIA equipment purchases – and collapse equipment dedicated fund into grooming operations and summer construction</a:t>
            </a:r>
          </a:p>
          <a:p>
            <a:pPr marL="591184" indent="-591184" defTabSz="624363">
              <a:spcBef>
                <a:spcPts val="4400"/>
              </a:spcBef>
              <a:tabLst>
                <a:tab pos="571500" algn="l"/>
                <a:tab pos="723900" algn="l"/>
                <a:tab pos="1358900" algn="l"/>
                <a:tab pos="1993900" algn="l"/>
                <a:tab pos="2616200" algn="l"/>
                <a:tab pos="3251200" algn="l"/>
                <a:tab pos="3886200" algn="l"/>
                <a:tab pos="4508500" algn="l"/>
                <a:tab pos="5143500" algn="l"/>
                <a:tab pos="5778500" algn="l"/>
                <a:tab pos="6400800" algn="l"/>
                <a:tab pos="7035800" algn="l"/>
                <a:tab pos="7670800" algn="l"/>
                <a:tab pos="8293100" algn="l"/>
                <a:tab pos="8928100" algn="l"/>
                <a:tab pos="9563100" algn="l"/>
                <a:tab pos="10185400" algn="l"/>
                <a:tab pos="10820400" algn="l"/>
                <a:tab pos="11455400" algn="l"/>
                <a:tab pos="12077700" algn="l"/>
                <a:tab pos="12712700" algn="l"/>
              </a:tabLst>
              <a:defRPr sz="4256"/>
            </a:pPr>
            <a:r>
              <a:t>Change our classification of machines to echo NYS (reducing classes)</a:t>
            </a:r>
          </a:p>
          <a:p>
            <a:pPr marL="591184" indent="-591184" defTabSz="624363">
              <a:spcBef>
                <a:spcPts val="4400"/>
              </a:spcBef>
              <a:tabLst>
                <a:tab pos="571500" algn="l"/>
                <a:tab pos="723900" algn="l"/>
                <a:tab pos="1358900" algn="l"/>
                <a:tab pos="1993900" algn="l"/>
                <a:tab pos="2616200" algn="l"/>
                <a:tab pos="3251200" algn="l"/>
                <a:tab pos="3886200" algn="l"/>
                <a:tab pos="4508500" algn="l"/>
                <a:tab pos="5143500" algn="l"/>
                <a:tab pos="5778500" algn="l"/>
                <a:tab pos="6400800" algn="l"/>
                <a:tab pos="7035800" algn="l"/>
                <a:tab pos="7670800" algn="l"/>
                <a:tab pos="8293100" algn="l"/>
                <a:tab pos="8928100" algn="l"/>
                <a:tab pos="9563100" algn="l"/>
                <a:tab pos="10185400" algn="l"/>
                <a:tab pos="10820400" algn="l"/>
                <a:tab pos="11455400" algn="l"/>
                <a:tab pos="12077700" algn="l"/>
                <a:tab pos="12712700" algn="l"/>
              </a:tabLst>
              <a:defRPr sz="4256"/>
            </a:pPr>
            <a:r>
              <a:t>NH spends $1.2 to 1.6 million on operations – approximately $3 million would be needed </a:t>
            </a:r>
          </a:p>
        </p:txBody>
      </p:sp>
      <p:pic>
        <p:nvPicPr>
          <p:cNvPr id="160" name="Slide9.m4a" descr="Slide9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0000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2018-groomer-tracks-3.jpg" descr="2018-groomer-tracks-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0218-Courtenay.jpg"/>
          <p:cNvGrpSpPr/>
          <p:nvPr/>
        </p:nvGrpSpPr>
        <p:grpSpPr>
          <a:xfrm>
            <a:off x="1610019" y="2270896"/>
            <a:ext cx="7874001" cy="10477501"/>
            <a:chOff x="0" y="0"/>
            <a:chExt cx="7874000" cy="10477500"/>
          </a:xfrm>
        </p:grpSpPr>
        <p:pic>
          <p:nvPicPr>
            <p:cNvPr id="164" name="0218-Courtenay.jpg" descr="0218-Courtenay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76200"/>
              <a:ext cx="7620000" cy="1016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3" name="0218-Courtenay.jpg" descr="0218-Courtenay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874000" cy="10477500"/>
            </a:xfrm>
            <a:prstGeom prst="rect">
              <a:avLst/>
            </a:prstGeom>
            <a:effectLst/>
          </p:spPr>
        </p:pic>
      </p:grpSp>
      <p:sp>
        <p:nvSpPr>
          <p:cNvPr id="166" name="Strengths and Advantages"/>
          <p:cNvSpPr txBox="1"/>
          <p:nvPr/>
        </p:nvSpPr>
        <p:spPr>
          <a:xfrm>
            <a:off x="11547595" y="561511"/>
            <a:ext cx="11679035" cy="1233952"/>
          </a:xfrm>
          <a:prstGeom prst="rect">
            <a:avLst/>
          </a:prstGeom>
          <a:ln w="12700">
            <a:miter lim="400000"/>
          </a:ln>
          <a:effectLst>
            <a:outerShdw blurRad="127000" dist="142765" dir="2022437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383241" indent="-378478">
              <a:tabLst>
                <a:tab pos="381000" algn="l"/>
                <a:tab pos="1219200" algn="l"/>
                <a:tab pos="2044700" algn="l"/>
                <a:tab pos="2870200" algn="l"/>
                <a:tab pos="3708400" algn="l"/>
                <a:tab pos="4533900" algn="l"/>
                <a:tab pos="5359400" algn="l"/>
                <a:tab pos="6197600" algn="l"/>
                <a:tab pos="7023100" algn="l"/>
                <a:tab pos="7848600" algn="l"/>
                <a:tab pos="8686800" algn="l"/>
                <a:tab pos="9512300" algn="l"/>
                <a:tab pos="10337800" algn="l"/>
                <a:tab pos="11176000" algn="l"/>
                <a:tab pos="12001500" algn="l"/>
                <a:tab pos="12839700" algn="l"/>
                <a:tab pos="13665200" algn="l"/>
                <a:tab pos="14490700" algn="l"/>
                <a:tab pos="15328900" algn="l"/>
                <a:tab pos="16154400" algn="l"/>
                <a:tab pos="16979900" algn="l"/>
              </a:tabLst>
              <a:defRPr sz="7200">
                <a:solidFill>
                  <a:srgbClr val="FFFFFF"/>
                </a:solidFill>
              </a:defRPr>
            </a:lvl1pPr>
          </a:lstStyle>
          <a:p>
            <a:r>
              <a:t>Strengths and Advantages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trengths and Advantages"/>
          <p:cNvSpPr txBox="1">
            <a:spLocks noGrp="1"/>
          </p:cNvSpPr>
          <p:nvPr>
            <p:ph type="title" idx="4294967295"/>
          </p:nvPr>
        </p:nvSpPr>
        <p:spPr>
          <a:xfrm>
            <a:off x="4387453" y="39687"/>
            <a:ext cx="15609094" cy="3036095"/>
          </a:xfrm>
          <a:prstGeom prst="rect">
            <a:avLst/>
          </a:prstGeom>
        </p:spPr>
        <p:txBody>
          <a:bodyPr/>
          <a:lstStyle>
            <a:lvl1pPr indent="-378478"/>
          </a:lstStyle>
          <a:p>
            <a:r>
              <a:t>Strengths and Advantages</a:t>
            </a:r>
          </a:p>
        </p:txBody>
      </p:sp>
      <p:sp>
        <p:nvSpPr>
          <p:cNvPr id="169" name="Clubs would receive more in line with what it costs to own/run their equipment.…"/>
          <p:cNvSpPr txBox="1">
            <a:spLocks noGrp="1"/>
          </p:cNvSpPr>
          <p:nvPr>
            <p:ph type="body" idx="4294967295"/>
          </p:nvPr>
        </p:nvSpPr>
        <p:spPr>
          <a:xfrm>
            <a:off x="4387453" y="2906712"/>
            <a:ext cx="15609094" cy="8840392"/>
          </a:xfrm>
          <a:prstGeom prst="rect">
            <a:avLst/>
          </a:prstGeom>
        </p:spPr>
        <p:txBody>
          <a:bodyPr anchor="t"/>
          <a:lstStyle/>
          <a:p>
            <a:pPr marL="0" indent="0" defTabSz="780454">
              <a:spcBef>
                <a:spcPts val="5600"/>
              </a:spcBef>
              <a:buSzTx/>
              <a:buNone/>
              <a:tabLst>
                <a:tab pos="711200" algn="l"/>
                <a:tab pos="914400" algn="l"/>
                <a:tab pos="1701800" algn="l"/>
                <a:tab pos="2489200" algn="l"/>
                <a:tab pos="3276600" algn="l"/>
                <a:tab pos="4064000" algn="l"/>
                <a:tab pos="4851400" algn="l"/>
                <a:tab pos="5638800" algn="l"/>
                <a:tab pos="6426200" algn="l"/>
                <a:tab pos="7226300" algn="l"/>
                <a:tab pos="8013700" algn="l"/>
                <a:tab pos="8801100" algn="l"/>
                <a:tab pos="9588500" algn="l"/>
                <a:tab pos="10375900" algn="l"/>
                <a:tab pos="11163300" algn="l"/>
                <a:tab pos="11950700" algn="l"/>
                <a:tab pos="12738100" algn="l"/>
                <a:tab pos="13525500" algn="l"/>
                <a:tab pos="14312900" algn="l"/>
                <a:tab pos="15100300" algn="l"/>
                <a:tab pos="15887700" algn="l"/>
              </a:tabLst>
              <a:defRPr sz="5320"/>
            </a:pPr>
            <a:r>
              <a:t>Clubs would receive more in line with what it costs to own/run their equipment.</a:t>
            </a:r>
          </a:p>
          <a:p>
            <a:pPr marL="0" indent="0" defTabSz="780454">
              <a:spcBef>
                <a:spcPts val="5600"/>
              </a:spcBef>
              <a:buSzTx/>
              <a:buNone/>
              <a:tabLst>
                <a:tab pos="711200" algn="l"/>
                <a:tab pos="914400" algn="l"/>
                <a:tab pos="1701800" algn="l"/>
                <a:tab pos="2489200" algn="l"/>
                <a:tab pos="3276600" algn="l"/>
                <a:tab pos="4064000" algn="l"/>
                <a:tab pos="4851400" algn="l"/>
                <a:tab pos="5638800" algn="l"/>
                <a:tab pos="6426200" algn="l"/>
                <a:tab pos="7226300" algn="l"/>
                <a:tab pos="8013700" algn="l"/>
                <a:tab pos="8801100" algn="l"/>
                <a:tab pos="9588500" algn="l"/>
                <a:tab pos="10375900" algn="l"/>
                <a:tab pos="11163300" algn="l"/>
                <a:tab pos="11950700" algn="l"/>
                <a:tab pos="12738100" algn="l"/>
                <a:tab pos="13525500" algn="l"/>
                <a:tab pos="14312900" algn="l"/>
                <a:tab pos="15100300" algn="l"/>
                <a:tab pos="15887700" algn="l"/>
              </a:tabLst>
              <a:defRPr sz="5320"/>
            </a:pPr>
            <a:r>
              <a:t>Once all liens are removed, clubs would be free to buy/sell/trade when appropriate for them, not when a grant can be received.</a:t>
            </a:r>
          </a:p>
          <a:p>
            <a:pPr marL="0" indent="0" defTabSz="780454">
              <a:spcBef>
                <a:spcPts val="5600"/>
              </a:spcBef>
              <a:buSzTx/>
              <a:buNone/>
              <a:tabLst>
                <a:tab pos="711200" algn="l"/>
                <a:tab pos="914400" algn="l"/>
                <a:tab pos="1701800" algn="l"/>
                <a:tab pos="2489200" algn="l"/>
                <a:tab pos="3276600" algn="l"/>
                <a:tab pos="4064000" algn="l"/>
                <a:tab pos="4851400" algn="l"/>
                <a:tab pos="5638800" algn="l"/>
                <a:tab pos="6426200" algn="l"/>
                <a:tab pos="7226300" algn="l"/>
                <a:tab pos="8013700" algn="l"/>
                <a:tab pos="8801100" algn="l"/>
                <a:tab pos="9588500" algn="l"/>
                <a:tab pos="10375900" algn="l"/>
                <a:tab pos="11163300" algn="l"/>
                <a:tab pos="11950700" algn="l"/>
                <a:tab pos="12738100" algn="l"/>
                <a:tab pos="13525500" algn="l"/>
                <a:tab pos="14312900" algn="l"/>
                <a:tab pos="15100300" algn="l"/>
                <a:tab pos="15887700" algn="l"/>
              </a:tabLst>
              <a:defRPr sz="5320"/>
            </a:pPr>
            <a:r>
              <a:t>Clubs would be incentivized to both operate when snow conditions allow, but also to maintain/service their equipment. No refurbishing or replacement grants will be received. </a:t>
            </a:r>
          </a:p>
        </p:txBody>
      </p:sp>
      <p:pic>
        <p:nvPicPr>
          <p:cNvPr id="170" name="Slide10.m4a" descr="Slide10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16688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trengths and Advantages Cont."/>
          <p:cNvSpPr txBox="1">
            <a:spLocks noGrp="1"/>
          </p:cNvSpPr>
          <p:nvPr>
            <p:ph type="title" idx="4294967295"/>
          </p:nvPr>
        </p:nvSpPr>
        <p:spPr>
          <a:xfrm>
            <a:off x="4387453" y="26987"/>
            <a:ext cx="15609094" cy="3036095"/>
          </a:xfrm>
          <a:prstGeom prst="rect">
            <a:avLst/>
          </a:prstGeom>
        </p:spPr>
        <p:txBody>
          <a:bodyPr/>
          <a:lstStyle>
            <a:lvl1pPr indent="-378478"/>
          </a:lstStyle>
          <a:p>
            <a:r>
              <a:t>Strengths and Advantages Cont.</a:t>
            </a:r>
          </a:p>
        </p:txBody>
      </p:sp>
      <p:sp>
        <p:nvSpPr>
          <p:cNvPr id="173" name="Bureau of Trails would no longer maintain liens or make equipment decisions.…"/>
          <p:cNvSpPr txBox="1">
            <a:spLocks noGrp="1"/>
          </p:cNvSpPr>
          <p:nvPr>
            <p:ph type="body" sz="half" idx="4294967295"/>
          </p:nvPr>
        </p:nvSpPr>
        <p:spPr>
          <a:xfrm>
            <a:off x="4941253" y="2715775"/>
            <a:ext cx="14501494" cy="8840392"/>
          </a:xfrm>
          <a:prstGeom prst="rect">
            <a:avLst/>
          </a:prstGeom>
        </p:spPr>
        <p:txBody>
          <a:bodyPr anchor="t"/>
          <a:lstStyle/>
          <a:p>
            <a:pPr marL="0" indent="0" defTabSz="681870">
              <a:spcBef>
                <a:spcPts val="4900"/>
              </a:spcBef>
              <a:buSzTx/>
              <a:buNone/>
              <a:tabLst>
                <a:tab pos="622300" algn="l"/>
                <a:tab pos="800100" algn="l"/>
                <a:tab pos="1485900" algn="l"/>
                <a:tab pos="2171700" algn="l"/>
                <a:tab pos="2857500" algn="l"/>
                <a:tab pos="3556000" algn="l"/>
                <a:tab pos="4241800" algn="l"/>
                <a:tab pos="4927600" algn="l"/>
                <a:tab pos="5613400" algn="l"/>
                <a:tab pos="6311900" algn="l"/>
                <a:tab pos="6997700" algn="l"/>
                <a:tab pos="7683500" algn="l"/>
                <a:tab pos="8369300" algn="l"/>
                <a:tab pos="9067800" algn="l"/>
                <a:tab pos="9753600" algn="l"/>
                <a:tab pos="10439400" algn="l"/>
                <a:tab pos="11125200" algn="l"/>
                <a:tab pos="11823700" algn="l"/>
                <a:tab pos="12509500" algn="l"/>
                <a:tab pos="13195300" algn="l"/>
                <a:tab pos="13881100" algn="l"/>
              </a:tabLst>
              <a:defRPr sz="4648"/>
            </a:pPr>
            <a:r>
              <a:t>Bureau of Trails would no longer maintain liens or make equipment decisions. </a:t>
            </a:r>
          </a:p>
          <a:p>
            <a:pPr marL="0" indent="0" defTabSz="681870">
              <a:spcBef>
                <a:spcPts val="4900"/>
              </a:spcBef>
              <a:buSzTx/>
              <a:buNone/>
              <a:tabLst>
                <a:tab pos="622300" algn="l"/>
                <a:tab pos="800100" algn="l"/>
                <a:tab pos="1485900" algn="l"/>
                <a:tab pos="2171700" algn="l"/>
                <a:tab pos="2857500" algn="l"/>
                <a:tab pos="3556000" algn="l"/>
                <a:tab pos="4241800" algn="l"/>
                <a:tab pos="4927600" algn="l"/>
                <a:tab pos="5613400" algn="l"/>
                <a:tab pos="6311900" algn="l"/>
                <a:tab pos="6997700" algn="l"/>
                <a:tab pos="7683500" algn="l"/>
                <a:tab pos="8369300" algn="l"/>
                <a:tab pos="9067800" algn="l"/>
                <a:tab pos="9753600" algn="l"/>
                <a:tab pos="10439400" algn="l"/>
                <a:tab pos="11125200" algn="l"/>
                <a:tab pos="11823700" algn="l"/>
                <a:tab pos="12509500" algn="l"/>
                <a:tab pos="13195300" algn="l"/>
                <a:tab pos="13881100" algn="l"/>
              </a:tabLst>
              <a:defRPr sz="4648"/>
            </a:pPr>
            <a:r>
              <a:t>Market conditions would change – dealers will know a club's level of seriousness, clubs can purchase other club's equipment without waiting for grant decisions.</a:t>
            </a:r>
          </a:p>
          <a:p>
            <a:pPr marL="0" indent="0" defTabSz="681870">
              <a:spcBef>
                <a:spcPts val="4900"/>
              </a:spcBef>
              <a:buSzTx/>
              <a:buNone/>
              <a:tabLst>
                <a:tab pos="622300" algn="l"/>
                <a:tab pos="800100" algn="l"/>
                <a:tab pos="1485900" algn="l"/>
                <a:tab pos="2171700" algn="l"/>
                <a:tab pos="2857500" algn="l"/>
                <a:tab pos="3556000" algn="l"/>
                <a:tab pos="4241800" algn="l"/>
                <a:tab pos="4927600" algn="l"/>
                <a:tab pos="5613400" algn="l"/>
                <a:tab pos="6311900" algn="l"/>
                <a:tab pos="6997700" algn="l"/>
                <a:tab pos="7683500" algn="l"/>
                <a:tab pos="8369300" algn="l"/>
                <a:tab pos="9067800" algn="l"/>
                <a:tab pos="9753600" algn="l"/>
                <a:tab pos="10439400" algn="l"/>
                <a:tab pos="11125200" algn="l"/>
                <a:tab pos="11823700" algn="l"/>
                <a:tab pos="12509500" algn="l"/>
                <a:tab pos="13195300" algn="l"/>
                <a:tab pos="13881100" algn="l"/>
              </a:tabLst>
              <a:defRPr sz="4648"/>
            </a:pPr>
            <a:r>
              <a:t>Clubs may right-size their fleet and likely partner with their neighbors to groom.</a:t>
            </a:r>
          </a:p>
          <a:p>
            <a:pPr marL="0" indent="0" defTabSz="681870">
              <a:spcBef>
                <a:spcPts val="4900"/>
              </a:spcBef>
              <a:buSzTx/>
              <a:buNone/>
              <a:tabLst>
                <a:tab pos="622300" algn="l"/>
                <a:tab pos="800100" algn="l"/>
                <a:tab pos="1485900" algn="l"/>
                <a:tab pos="2171700" algn="l"/>
                <a:tab pos="2857500" algn="l"/>
                <a:tab pos="3556000" algn="l"/>
                <a:tab pos="4241800" algn="l"/>
                <a:tab pos="4927600" algn="l"/>
                <a:tab pos="5613400" algn="l"/>
                <a:tab pos="6311900" algn="l"/>
                <a:tab pos="6997700" algn="l"/>
                <a:tab pos="7683500" algn="l"/>
                <a:tab pos="8369300" algn="l"/>
                <a:tab pos="9067800" algn="l"/>
                <a:tab pos="9753600" algn="l"/>
                <a:tab pos="10439400" algn="l"/>
                <a:tab pos="11125200" algn="l"/>
                <a:tab pos="11823700" algn="l"/>
                <a:tab pos="12509500" algn="l"/>
                <a:tab pos="13195300" algn="l"/>
                <a:tab pos="13881100" algn="l"/>
              </a:tabLst>
              <a:defRPr sz="4648"/>
            </a:pPr>
            <a:r>
              <a:t>Next page is a sample of what we'd like to see for equipment rates.</a:t>
            </a:r>
          </a:p>
        </p:txBody>
      </p:sp>
      <p:pic>
        <p:nvPicPr>
          <p:cNvPr id="174" name="Slide11.m4a" descr="Slide11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08321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ample Rates by Class"/>
          <p:cNvSpPr txBox="1">
            <a:spLocks noGrp="1"/>
          </p:cNvSpPr>
          <p:nvPr>
            <p:ph type="title" idx="4294967295"/>
          </p:nvPr>
        </p:nvSpPr>
        <p:spPr>
          <a:xfrm>
            <a:off x="4387453" y="52387"/>
            <a:ext cx="15609094" cy="3036095"/>
          </a:xfrm>
          <a:prstGeom prst="rect">
            <a:avLst/>
          </a:prstGeom>
        </p:spPr>
        <p:txBody>
          <a:bodyPr/>
          <a:lstStyle/>
          <a:p>
            <a:r>
              <a:t>Sample Rates by Class</a:t>
            </a:r>
          </a:p>
        </p:txBody>
      </p:sp>
      <p:sp>
        <p:nvSpPr>
          <p:cNvPr id="177" name="Equipment classes changed/condensed"/>
          <p:cNvSpPr txBox="1">
            <a:spLocks noGrp="1"/>
          </p:cNvSpPr>
          <p:nvPr>
            <p:ph type="body" sz="quarter" idx="4294967295"/>
          </p:nvPr>
        </p:nvSpPr>
        <p:spPr>
          <a:xfrm>
            <a:off x="4387453" y="2539775"/>
            <a:ext cx="15609094" cy="1154314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  <a:defRPr b="1"/>
            </a:lvl1pPr>
          </a:lstStyle>
          <a:p>
            <a:r>
              <a:t>Equipment classes changed/condensed</a:t>
            </a:r>
          </a:p>
        </p:txBody>
      </p:sp>
      <p:graphicFrame>
        <p:nvGraphicFramePr>
          <p:cNvPr id="178" name="Table"/>
          <p:cNvGraphicFramePr/>
          <p:nvPr/>
        </p:nvGraphicFramePr>
        <p:xfrm>
          <a:off x="1744578" y="4238095"/>
          <a:ext cx="20898019" cy="864377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07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6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0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0687">
                <a:tc>
                  <a:txBody>
                    <a:bodyPr/>
                    <a:lstStyle/>
                    <a:p>
                      <a:pPr defTabSz="1659751">
                        <a:lnSpc>
                          <a:spcPct val="76000"/>
                        </a:lnSpc>
                        <a:tabLst>
                          <a:tab pos="825500" algn="l"/>
                          <a:tab pos="1651000" algn="l"/>
                          <a:tab pos="2489200" algn="l"/>
                          <a:tab pos="3314700" algn="l"/>
                          <a:tab pos="4140200" algn="l"/>
                          <a:tab pos="4978400" algn="l"/>
                          <a:tab pos="5803900" algn="l"/>
                          <a:tab pos="6629400" algn="l"/>
                          <a:tab pos="7467600" algn="l"/>
                          <a:tab pos="8293100" algn="l"/>
                          <a:tab pos="9118600" algn="l"/>
                          <a:tab pos="9956800" algn="l"/>
                          <a:tab pos="10782300" algn="l"/>
                          <a:tab pos="11607800" algn="l"/>
                          <a:tab pos="12446000" algn="l"/>
                          <a:tab pos="13271500" algn="l"/>
                          <a:tab pos="14097000" algn="l"/>
                          <a:tab pos="14935200" algn="l"/>
                          <a:tab pos="15760700" algn="l"/>
                          <a:tab pos="16586200" algn="l"/>
                        </a:tabLst>
                        <a:defRPr sz="1800"/>
                      </a:pPr>
                      <a:r>
                        <a:rPr sz="5600">
                          <a:sym typeface="Helvetica Neue"/>
                        </a:rPr>
                        <a:t>A </a:t>
                      </a:r>
                    </a:p>
                  </a:txBody>
                  <a:tcPr marL="46800" marR="46800" marT="46800" marB="468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1">
                        <a:lumOff val="1684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1659751">
                        <a:lnSpc>
                          <a:spcPct val="76000"/>
                        </a:lnSpc>
                        <a:tabLst>
                          <a:tab pos="825500" algn="l"/>
                          <a:tab pos="1651000" algn="l"/>
                          <a:tab pos="2489200" algn="l"/>
                          <a:tab pos="3314700" algn="l"/>
                          <a:tab pos="4140200" algn="l"/>
                          <a:tab pos="4978400" algn="l"/>
                          <a:tab pos="5803900" algn="l"/>
                          <a:tab pos="6629400" algn="l"/>
                          <a:tab pos="7467600" algn="l"/>
                          <a:tab pos="8293100" algn="l"/>
                          <a:tab pos="9118600" algn="l"/>
                          <a:tab pos="9956800" algn="l"/>
                          <a:tab pos="10782300" algn="l"/>
                          <a:tab pos="11607800" algn="l"/>
                          <a:tab pos="12446000" algn="l"/>
                          <a:tab pos="13271500" algn="l"/>
                          <a:tab pos="14097000" algn="l"/>
                          <a:tab pos="14935200" algn="l"/>
                          <a:tab pos="15760700" algn="l"/>
                          <a:tab pos="16586200" algn="l"/>
                        </a:tabLst>
                        <a:defRPr sz="1800"/>
                      </a:pPr>
                      <a:r>
                        <a:rPr sz="5600">
                          <a:sym typeface="Helvetica Neue"/>
                        </a:rPr>
                        <a:t>Standard snowmobile, Alpine, and other small twin tracks, Polaris WT/LT, WT Bearcat, Skandic WT/ SWT, Tracked ATV/UTV </a:t>
                      </a:r>
                    </a:p>
                  </a:txBody>
                  <a:tcPr marL="46800" marR="46800" marT="46800" marB="468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1">
                        <a:lumOff val="1684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659751">
                        <a:lnSpc>
                          <a:spcPct val="76000"/>
                        </a:lnSpc>
                        <a:tabLst>
                          <a:tab pos="825500" algn="l"/>
                          <a:tab pos="1651000" algn="l"/>
                          <a:tab pos="2489200" algn="l"/>
                          <a:tab pos="3314700" algn="l"/>
                          <a:tab pos="4140200" algn="l"/>
                          <a:tab pos="4978400" algn="l"/>
                          <a:tab pos="5803900" algn="l"/>
                          <a:tab pos="6629400" algn="l"/>
                          <a:tab pos="7467600" algn="l"/>
                          <a:tab pos="8293100" algn="l"/>
                          <a:tab pos="9118600" algn="l"/>
                          <a:tab pos="9956800" algn="l"/>
                          <a:tab pos="10782300" algn="l"/>
                          <a:tab pos="11607800" algn="l"/>
                          <a:tab pos="12446000" algn="l"/>
                          <a:tab pos="13271500" algn="l"/>
                          <a:tab pos="14097000" algn="l"/>
                          <a:tab pos="14935200" algn="l"/>
                          <a:tab pos="15760700" algn="l"/>
                          <a:tab pos="16586200" algn="l"/>
                        </a:tabLst>
                        <a:defRPr sz="1800"/>
                      </a:pPr>
                      <a:r>
                        <a:rPr sz="5600">
                          <a:sym typeface="Helvetica Neue"/>
                        </a:rPr>
                        <a:t>$32.00 </a:t>
                      </a:r>
                    </a:p>
                  </a:txBody>
                  <a:tcPr marL="46800" marR="46800" marT="46800" marB="468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1">
                        <a:lumOff val="1684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761">
                <a:tc>
                  <a:txBody>
                    <a:bodyPr/>
                    <a:lstStyle/>
                    <a:p>
                      <a:pPr defTabSz="1659751">
                        <a:lnSpc>
                          <a:spcPct val="76000"/>
                        </a:lnSpc>
                        <a:tabLst>
                          <a:tab pos="825500" algn="l"/>
                          <a:tab pos="1651000" algn="l"/>
                          <a:tab pos="2489200" algn="l"/>
                          <a:tab pos="3314700" algn="l"/>
                          <a:tab pos="4140200" algn="l"/>
                          <a:tab pos="4978400" algn="l"/>
                          <a:tab pos="5803900" algn="l"/>
                          <a:tab pos="6629400" algn="l"/>
                          <a:tab pos="7467600" algn="l"/>
                          <a:tab pos="8293100" algn="l"/>
                          <a:tab pos="9118600" algn="l"/>
                          <a:tab pos="9956800" algn="l"/>
                          <a:tab pos="10782300" algn="l"/>
                          <a:tab pos="11607800" algn="l"/>
                          <a:tab pos="12446000" algn="l"/>
                          <a:tab pos="13271500" algn="l"/>
                          <a:tab pos="14097000" algn="l"/>
                          <a:tab pos="14935200" algn="l"/>
                          <a:tab pos="15760700" algn="l"/>
                          <a:tab pos="16586200" algn="l"/>
                        </a:tabLst>
                        <a:defRPr sz="1800"/>
                      </a:pPr>
                      <a:r>
                        <a:rPr sz="5600">
                          <a:sym typeface="Helvetica Neue"/>
                        </a:rPr>
                        <a:t>B </a:t>
                      </a:r>
                    </a:p>
                  </a:txBody>
                  <a:tcPr marL="46800" marR="46800" marT="46800" marB="468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defTabSz="1659751">
                        <a:lnSpc>
                          <a:spcPct val="76000"/>
                        </a:lnSpc>
                        <a:tabLst>
                          <a:tab pos="825500" algn="l"/>
                          <a:tab pos="1651000" algn="l"/>
                          <a:tab pos="2489200" algn="l"/>
                          <a:tab pos="3314700" algn="l"/>
                          <a:tab pos="4140200" algn="l"/>
                          <a:tab pos="4978400" algn="l"/>
                          <a:tab pos="5803900" algn="l"/>
                          <a:tab pos="6629400" algn="l"/>
                          <a:tab pos="7467600" algn="l"/>
                          <a:tab pos="8293100" algn="l"/>
                          <a:tab pos="9118600" algn="l"/>
                          <a:tab pos="9956800" algn="l"/>
                          <a:tab pos="10782300" algn="l"/>
                          <a:tab pos="11607800" algn="l"/>
                          <a:tab pos="12446000" algn="l"/>
                          <a:tab pos="13271500" algn="l"/>
                          <a:tab pos="14097000" algn="l"/>
                          <a:tab pos="14935200" algn="l"/>
                          <a:tab pos="15760700" algn="l"/>
                          <a:tab pos="16586200" algn="l"/>
                        </a:tabLst>
                        <a:defRPr sz="1800"/>
                      </a:pPr>
                      <a:r>
                        <a:rPr sz="5600">
                          <a:sym typeface="Helvetica Neue"/>
                        </a:rPr>
                        <a:t>50-80 horsepower </a:t>
                      </a:r>
                    </a:p>
                  </a:txBody>
                  <a:tcPr marL="46800" marR="46800" marT="46800" marB="468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659751">
                        <a:lnSpc>
                          <a:spcPct val="76000"/>
                        </a:lnSpc>
                        <a:tabLst>
                          <a:tab pos="825500" algn="l"/>
                          <a:tab pos="1651000" algn="l"/>
                          <a:tab pos="2489200" algn="l"/>
                          <a:tab pos="3314700" algn="l"/>
                          <a:tab pos="4140200" algn="l"/>
                          <a:tab pos="4978400" algn="l"/>
                          <a:tab pos="5803900" algn="l"/>
                          <a:tab pos="6629400" algn="l"/>
                          <a:tab pos="7467600" algn="l"/>
                          <a:tab pos="8293100" algn="l"/>
                          <a:tab pos="9118600" algn="l"/>
                          <a:tab pos="9956800" algn="l"/>
                          <a:tab pos="10782300" algn="l"/>
                          <a:tab pos="11607800" algn="l"/>
                          <a:tab pos="12446000" algn="l"/>
                          <a:tab pos="13271500" algn="l"/>
                          <a:tab pos="14097000" algn="l"/>
                          <a:tab pos="14935200" algn="l"/>
                          <a:tab pos="15760700" algn="l"/>
                          <a:tab pos="16586200" algn="l"/>
                        </a:tabLst>
                        <a:defRPr sz="1800"/>
                      </a:pPr>
                      <a:r>
                        <a:rPr sz="5600">
                          <a:sym typeface="Helvetica Neue"/>
                        </a:rPr>
                        <a:t>$55.00 </a:t>
                      </a:r>
                    </a:p>
                  </a:txBody>
                  <a:tcPr marL="46800" marR="46800" marT="46800" marB="468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7761">
                <a:tc>
                  <a:txBody>
                    <a:bodyPr/>
                    <a:lstStyle/>
                    <a:p>
                      <a:pPr defTabSz="1659751">
                        <a:lnSpc>
                          <a:spcPct val="76000"/>
                        </a:lnSpc>
                        <a:tabLst>
                          <a:tab pos="825500" algn="l"/>
                          <a:tab pos="1651000" algn="l"/>
                          <a:tab pos="2489200" algn="l"/>
                          <a:tab pos="3314700" algn="l"/>
                          <a:tab pos="4140200" algn="l"/>
                          <a:tab pos="4978400" algn="l"/>
                          <a:tab pos="5803900" algn="l"/>
                          <a:tab pos="6629400" algn="l"/>
                          <a:tab pos="7467600" algn="l"/>
                          <a:tab pos="8293100" algn="l"/>
                          <a:tab pos="9118600" algn="l"/>
                          <a:tab pos="9956800" algn="l"/>
                          <a:tab pos="10782300" algn="l"/>
                          <a:tab pos="11607800" algn="l"/>
                          <a:tab pos="12446000" algn="l"/>
                          <a:tab pos="13271500" algn="l"/>
                          <a:tab pos="14097000" algn="l"/>
                          <a:tab pos="14935200" algn="l"/>
                          <a:tab pos="15760700" algn="l"/>
                          <a:tab pos="16586200" algn="l"/>
                        </a:tabLst>
                        <a:defRPr sz="1800"/>
                      </a:pPr>
                      <a:r>
                        <a:rPr sz="5600">
                          <a:sym typeface="Helvetica Neue"/>
                        </a:rPr>
                        <a:t>C </a:t>
                      </a:r>
                    </a:p>
                  </a:txBody>
                  <a:tcPr marL="46800" marR="46800" marT="46800" marB="468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1">
                        <a:lumOff val="1684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1659751">
                        <a:lnSpc>
                          <a:spcPct val="76000"/>
                        </a:lnSpc>
                        <a:tabLst>
                          <a:tab pos="825500" algn="l"/>
                          <a:tab pos="1651000" algn="l"/>
                          <a:tab pos="2489200" algn="l"/>
                          <a:tab pos="3314700" algn="l"/>
                          <a:tab pos="4140200" algn="l"/>
                          <a:tab pos="4978400" algn="l"/>
                          <a:tab pos="5803900" algn="l"/>
                          <a:tab pos="6629400" algn="l"/>
                          <a:tab pos="7467600" algn="l"/>
                          <a:tab pos="8293100" algn="l"/>
                          <a:tab pos="9118600" algn="l"/>
                          <a:tab pos="9956800" algn="l"/>
                          <a:tab pos="10782300" algn="l"/>
                          <a:tab pos="11607800" algn="l"/>
                          <a:tab pos="12446000" algn="l"/>
                          <a:tab pos="13271500" algn="l"/>
                          <a:tab pos="14097000" algn="l"/>
                          <a:tab pos="14935200" algn="l"/>
                          <a:tab pos="15760700" algn="l"/>
                          <a:tab pos="16586200" algn="l"/>
                        </a:tabLst>
                        <a:defRPr sz="1800"/>
                      </a:pPr>
                      <a:r>
                        <a:rPr sz="5600">
                          <a:sym typeface="Helvetica Neue"/>
                        </a:rPr>
                        <a:t>81-150 horsepower </a:t>
                      </a:r>
                    </a:p>
                  </a:txBody>
                  <a:tcPr marL="46800" marR="46800" marT="46800" marB="468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1">
                        <a:lumOff val="1684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659751">
                        <a:lnSpc>
                          <a:spcPct val="76000"/>
                        </a:lnSpc>
                        <a:tabLst>
                          <a:tab pos="825500" algn="l"/>
                          <a:tab pos="1651000" algn="l"/>
                          <a:tab pos="2489200" algn="l"/>
                          <a:tab pos="3314700" algn="l"/>
                          <a:tab pos="4140200" algn="l"/>
                          <a:tab pos="4978400" algn="l"/>
                          <a:tab pos="5803900" algn="l"/>
                          <a:tab pos="6629400" algn="l"/>
                          <a:tab pos="7467600" algn="l"/>
                          <a:tab pos="8293100" algn="l"/>
                          <a:tab pos="9118600" algn="l"/>
                          <a:tab pos="9956800" algn="l"/>
                          <a:tab pos="10782300" algn="l"/>
                          <a:tab pos="11607800" algn="l"/>
                          <a:tab pos="12446000" algn="l"/>
                          <a:tab pos="13271500" algn="l"/>
                          <a:tab pos="14097000" algn="l"/>
                          <a:tab pos="14935200" algn="l"/>
                          <a:tab pos="15760700" algn="l"/>
                          <a:tab pos="16586200" algn="l"/>
                        </a:tabLst>
                        <a:defRPr sz="1800"/>
                      </a:pPr>
                      <a:r>
                        <a:rPr sz="5600">
                          <a:sym typeface="Helvetica Neue"/>
                        </a:rPr>
                        <a:t>$80.00 </a:t>
                      </a:r>
                    </a:p>
                  </a:txBody>
                  <a:tcPr marL="46800" marR="46800" marT="46800" marB="468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1">
                        <a:lumOff val="1684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7761">
                <a:tc>
                  <a:txBody>
                    <a:bodyPr/>
                    <a:lstStyle/>
                    <a:p>
                      <a:pPr defTabSz="1659751">
                        <a:lnSpc>
                          <a:spcPct val="76000"/>
                        </a:lnSpc>
                        <a:tabLst>
                          <a:tab pos="825500" algn="l"/>
                          <a:tab pos="1651000" algn="l"/>
                          <a:tab pos="2489200" algn="l"/>
                          <a:tab pos="3314700" algn="l"/>
                          <a:tab pos="4140200" algn="l"/>
                          <a:tab pos="4978400" algn="l"/>
                          <a:tab pos="5803900" algn="l"/>
                          <a:tab pos="6629400" algn="l"/>
                          <a:tab pos="7467600" algn="l"/>
                          <a:tab pos="8293100" algn="l"/>
                          <a:tab pos="9118600" algn="l"/>
                          <a:tab pos="9956800" algn="l"/>
                          <a:tab pos="10782300" algn="l"/>
                          <a:tab pos="11607800" algn="l"/>
                          <a:tab pos="12446000" algn="l"/>
                          <a:tab pos="13271500" algn="l"/>
                          <a:tab pos="14097000" algn="l"/>
                          <a:tab pos="14935200" algn="l"/>
                          <a:tab pos="15760700" algn="l"/>
                          <a:tab pos="16586200" algn="l"/>
                        </a:tabLst>
                        <a:defRPr sz="1800"/>
                      </a:pPr>
                      <a:r>
                        <a:rPr sz="5600">
                          <a:sym typeface="Helvetica Neue"/>
                        </a:rPr>
                        <a:t>D1 </a:t>
                      </a:r>
                    </a:p>
                  </a:txBody>
                  <a:tcPr marL="46800" marR="46800" marT="46800" marB="468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defTabSz="1659751">
                        <a:lnSpc>
                          <a:spcPct val="76000"/>
                        </a:lnSpc>
                        <a:tabLst>
                          <a:tab pos="825500" algn="l"/>
                          <a:tab pos="1651000" algn="l"/>
                          <a:tab pos="2489200" algn="l"/>
                          <a:tab pos="3314700" algn="l"/>
                          <a:tab pos="4140200" algn="l"/>
                          <a:tab pos="4978400" algn="l"/>
                          <a:tab pos="5803900" algn="l"/>
                          <a:tab pos="6629400" algn="l"/>
                          <a:tab pos="7467600" algn="l"/>
                          <a:tab pos="8293100" algn="l"/>
                          <a:tab pos="9118600" algn="l"/>
                          <a:tab pos="9956800" algn="l"/>
                          <a:tab pos="10782300" algn="l"/>
                          <a:tab pos="11607800" algn="l"/>
                          <a:tab pos="12446000" algn="l"/>
                          <a:tab pos="13271500" algn="l"/>
                          <a:tab pos="14097000" algn="l"/>
                          <a:tab pos="14935200" algn="l"/>
                          <a:tab pos="15760700" algn="l"/>
                          <a:tab pos="16586200" algn="l"/>
                        </a:tabLst>
                        <a:defRPr sz="1800"/>
                      </a:pPr>
                      <a:r>
                        <a:rPr sz="5600">
                          <a:sym typeface="Helvetica Neue"/>
                        </a:rPr>
                        <a:t>151 or more horsepower with an 8 or 9’ drag </a:t>
                      </a:r>
                    </a:p>
                  </a:txBody>
                  <a:tcPr marL="46800" marR="46800" marT="46800" marB="468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659751">
                        <a:lnSpc>
                          <a:spcPct val="76000"/>
                        </a:lnSpc>
                        <a:tabLst>
                          <a:tab pos="825500" algn="l"/>
                          <a:tab pos="1651000" algn="l"/>
                          <a:tab pos="2489200" algn="l"/>
                          <a:tab pos="3314700" algn="l"/>
                          <a:tab pos="4140200" algn="l"/>
                          <a:tab pos="4978400" algn="l"/>
                          <a:tab pos="5803900" algn="l"/>
                          <a:tab pos="6629400" algn="l"/>
                          <a:tab pos="7467600" algn="l"/>
                          <a:tab pos="8293100" algn="l"/>
                          <a:tab pos="9118600" algn="l"/>
                          <a:tab pos="9956800" algn="l"/>
                          <a:tab pos="10782300" algn="l"/>
                          <a:tab pos="11607800" algn="l"/>
                          <a:tab pos="12446000" algn="l"/>
                          <a:tab pos="13271500" algn="l"/>
                          <a:tab pos="14097000" algn="l"/>
                          <a:tab pos="14935200" algn="l"/>
                          <a:tab pos="15760700" algn="l"/>
                          <a:tab pos="16586200" algn="l"/>
                        </a:tabLst>
                        <a:defRPr sz="1800"/>
                      </a:pPr>
                      <a:r>
                        <a:rPr sz="5600">
                          <a:sym typeface="Helvetica Neue"/>
                        </a:rPr>
                        <a:t>$100.00 </a:t>
                      </a:r>
                    </a:p>
                  </a:txBody>
                  <a:tcPr marL="46800" marR="46800" marT="46800" marB="468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1845">
                <a:tc>
                  <a:txBody>
                    <a:bodyPr/>
                    <a:lstStyle/>
                    <a:p>
                      <a:pPr defTabSz="1659751">
                        <a:lnSpc>
                          <a:spcPct val="76000"/>
                        </a:lnSpc>
                        <a:tabLst>
                          <a:tab pos="825500" algn="l"/>
                          <a:tab pos="1651000" algn="l"/>
                          <a:tab pos="2489200" algn="l"/>
                          <a:tab pos="3314700" algn="l"/>
                          <a:tab pos="4140200" algn="l"/>
                          <a:tab pos="4978400" algn="l"/>
                          <a:tab pos="5803900" algn="l"/>
                          <a:tab pos="6629400" algn="l"/>
                          <a:tab pos="7467600" algn="l"/>
                          <a:tab pos="8293100" algn="l"/>
                          <a:tab pos="9118600" algn="l"/>
                          <a:tab pos="9956800" algn="l"/>
                          <a:tab pos="10782300" algn="l"/>
                          <a:tab pos="11607800" algn="l"/>
                          <a:tab pos="12446000" algn="l"/>
                          <a:tab pos="13271500" algn="l"/>
                          <a:tab pos="14097000" algn="l"/>
                          <a:tab pos="14935200" algn="l"/>
                          <a:tab pos="15760700" algn="l"/>
                          <a:tab pos="16586200" algn="l"/>
                        </a:tabLst>
                        <a:defRPr sz="1800"/>
                      </a:pPr>
                      <a:r>
                        <a:rPr sz="5600">
                          <a:sym typeface="Helvetica Neue"/>
                        </a:rPr>
                        <a:t>D2 </a:t>
                      </a:r>
                    </a:p>
                  </a:txBody>
                  <a:tcPr marL="46800" marR="46800" marT="46800" marB="468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1">
                        <a:lumOff val="1684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1659751">
                        <a:lnSpc>
                          <a:spcPct val="76000"/>
                        </a:lnSpc>
                        <a:tabLst>
                          <a:tab pos="825500" algn="l"/>
                          <a:tab pos="1651000" algn="l"/>
                          <a:tab pos="2489200" algn="l"/>
                          <a:tab pos="3314700" algn="l"/>
                          <a:tab pos="4140200" algn="l"/>
                          <a:tab pos="4978400" algn="l"/>
                          <a:tab pos="5803900" algn="l"/>
                          <a:tab pos="6629400" algn="l"/>
                          <a:tab pos="7467600" algn="l"/>
                          <a:tab pos="8293100" algn="l"/>
                          <a:tab pos="9118600" algn="l"/>
                          <a:tab pos="9956800" algn="l"/>
                          <a:tab pos="10782300" algn="l"/>
                          <a:tab pos="11607800" algn="l"/>
                          <a:tab pos="12446000" algn="l"/>
                          <a:tab pos="13271500" algn="l"/>
                          <a:tab pos="14097000" algn="l"/>
                          <a:tab pos="14935200" algn="l"/>
                          <a:tab pos="15760700" algn="l"/>
                          <a:tab pos="16586200" algn="l"/>
                        </a:tabLst>
                        <a:defRPr sz="1800"/>
                      </a:pPr>
                      <a:r>
                        <a:rPr sz="5600">
                          <a:sym typeface="Helvetica Neue"/>
                        </a:rPr>
                        <a:t>151 or more horsepower with a 10’ drag </a:t>
                      </a:r>
                    </a:p>
                  </a:txBody>
                  <a:tcPr marL="46800" marR="46800" marT="46800" marB="468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1">
                        <a:lumOff val="1684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659751">
                        <a:lnSpc>
                          <a:spcPct val="76000"/>
                        </a:lnSpc>
                        <a:tabLst>
                          <a:tab pos="825500" algn="l"/>
                          <a:tab pos="1651000" algn="l"/>
                          <a:tab pos="2489200" algn="l"/>
                          <a:tab pos="3314700" algn="l"/>
                          <a:tab pos="4140200" algn="l"/>
                          <a:tab pos="4978400" algn="l"/>
                          <a:tab pos="5803900" algn="l"/>
                          <a:tab pos="6629400" algn="l"/>
                          <a:tab pos="7467600" algn="l"/>
                          <a:tab pos="8293100" algn="l"/>
                          <a:tab pos="9118600" algn="l"/>
                          <a:tab pos="9956800" algn="l"/>
                          <a:tab pos="10782300" algn="l"/>
                          <a:tab pos="11607800" algn="l"/>
                          <a:tab pos="12446000" algn="l"/>
                          <a:tab pos="13271500" algn="l"/>
                          <a:tab pos="14097000" algn="l"/>
                          <a:tab pos="14935200" algn="l"/>
                          <a:tab pos="15760700" algn="l"/>
                          <a:tab pos="16586200" algn="l"/>
                        </a:tabLst>
                        <a:defRPr sz="1800"/>
                      </a:pPr>
                      <a:r>
                        <a:rPr sz="5600">
                          <a:sym typeface="Helvetica Neue"/>
                        </a:rPr>
                        <a:t>$113.00 </a:t>
                      </a:r>
                    </a:p>
                  </a:txBody>
                  <a:tcPr marL="46800" marR="46800" marT="46800" marB="468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FFFFFF"/>
                      </a:solidFill>
                    </a:lnT>
                    <a:lnB w="3175">
                      <a:solidFill>
                        <a:srgbClr val="FFFFFF"/>
                      </a:solidFill>
                    </a:lnB>
                    <a:solidFill>
                      <a:schemeClr val="accent1">
                        <a:lumOff val="1684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9" name="Slide12.m4a" descr="Slide12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4989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NYS Model Challenges"/>
          <p:cNvSpPr txBox="1">
            <a:spLocks noGrp="1"/>
          </p:cNvSpPr>
          <p:nvPr>
            <p:ph type="title" idx="4294967295"/>
          </p:nvPr>
        </p:nvSpPr>
        <p:spPr>
          <a:xfrm>
            <a:off x="4387453" y="52387"/>
            <a:ext cx="15609094" cy="3036095"/>
          </a:xfrm>
          <a:prstGeom prst="rect">
            <a:avLst/>
          </a:prstGeom>
        </p:spPr>
        <p:txBody>
          <a:bodyPr/>
          <a:lstStyle/>
          <a:p>
            <a:r>
              <a:t>NYS Model Challenges</a:t>
            </a:r>
          </a:p>
        </p:txBody>
      </p:sp>
      <p:sp>
        <p:nvSpPr>
          <p:cNvPr id="182" name="New Model = Clubs that consistently groom benefit the most by this program.…"/>
          <p:cNvSpPr txBox="1">
            <a:spLocks noGrp="1"/>
          </p:cNvSpPr>
          <p:nvPr>
            <p:ph type="body" idx="4294967295"/>
          </p:nvPr>
        </p:nvSpPr>
        <p:spPr>
          <a:xfrm>
            <a:off x="4387453" y="2716212"/>
            <a:ext cx="15609094" cy="8840392"/>
          </a:xfrm>
          <a:prstGeom prst="rect">
            <a:avLst/>
          </a:prstGeom>
        </p:spPr>
        <p:txBody>
          <a:bodyPr anchor="t"/>
          <a:lstStyle/>
          <a:p>
            <a:pPr marL="0" indent="0" defTabSz="698301">
              <a:spcBef>
                <a:spcPts val="5000"/>
              </a:spcBef>
              <a:buSzTx/>
              <a:buNone/>
              <a:tabLst>
                <a:tab pos="635000" algn="l"/>
                <a:tab pos="812800" algn="l"/>
                <a:tab pos="1524000" algn="l"/>
                <a:tab pos="2222500" algn="l"/>
                <a:tab pos="2933700" algn="l"/>
                <a:tab pos="3632200" algn="l"/>
                <a:tab pos="4343400" algn="l"/>
                <a:tab pos="5054600" algn="l"/>
                <a:tab pos="5753100" algn="l"/>
                <a:tab pos="6464300" algn="l"/>
                <a:tab pos="7162800" algn="l"/>
                <a:tab pos="7874000" algn="l"/>
                <a:tab pos="8572500" algn="l"/>
                <a:tab pos="9283700" algn="l"/>
                <a:tab pos="9982200" algn="l"/>
                <a:tab pos="10693400" algn="l"/>
                <a:tab pos="11391900" algn="l"/>
                <a:tab pos="12103100" algn="l"/>
                <a:tab pos="12814300" algn="l"/>
                <a:tab pos="13512800" algn="l"/>
                <a:tab pos="14224000" algn="l"/>
              </a:tabLst>
              <a:defRPr sz="4760"/>
            </a:pPr>
            <a:r>
              <a:t>New Model = Clubs that consistently groom benefit the most by this program. </a:t>
            </a:r>
          </a:p>
          <a:p>
            <a:pPr marL="0" indent="0" defTabSz="698301">
              <a:spcBef>
                <a:spcPts val="5000"/>
              </a:spcBef>
              <a:buSzTx/>
              <a:buNone/>
              <a:tabLst>
                <a:tab pos="635000" algn="l"/>
                <a:tab pos="812800" algn="l"/>
                <a:tab pos="1524000" algn="l"/>
                <a:tab pos="2222500" algn="l"/>
                <a:tab pos="2933700" algn="l"/>
                <a:tab pos="3632200" algn="l"/>
                <a:tab pos="4343400" algn="l"/>
                <a:tab pos="5054600" algn="l"/>
                <a:tab pos="5753100" algn="l"/>
                <a:tab pos="6464300" algn="l"/>
                <a:tab pos="7162800" algn="l"/>
                <a:tab pos="7874000" algn="l"/>
                <a:tab pos="8572500" algn="l"/>
                <a:tab pos="9283700" algn="l"/>
                <a:tab pos="9982200" algn="l"/>
                <a:tab pos="10693400" algn="l"/>
                <a:tab pos="11391900" algn="l"/>
                <a:tab pos="12103100" algn="l"/>
                <a:tab pos="12814300" algn="l"/>
                <a:tab pos="13512800" algn="l"/>
                <a:tab pos="14224000" algn="l"/>
              </a:tabLst>
              <a:defRPr sz="4760"/>
            </a:pPr>
            <a:r>
              <a:t>Current Program = Clubs that consistently groom receive more dollars but also spend more of their own to do it!</a:t>
            </a:r>
          </a:p>
          <a:p>
            <a:pPr marL="0" indent="0" defTabSz="698301">
              <a:spcBef>
                <a:spcPts val="5000"/>
              </a:spcBef>
              <a:buSzTx/>
              <a:buNone/>
              <a:tabLst>
                <a:tab pos="635000" algn="l"/>
                <a:tab pos="812800" algn="l"/>
                <a:tab pos="1524000" algn="l"/>
                <a:tab pos="2222500" algn="l"/>
                <a:tab pos="2933700" algn="l"/>
                <a:tab pos="3632200" algn="l"/>
                <a:tab pos="4343400" algn="l"/>
                <a:tab pos="5054600" algn="l"/>
                <a:tab pos="5753100" algn="l"/>
                <a:tab pos="6464300" algn="l"/>
                <a:tab pos="7162800" algn="l"/>
                <a:tab pos="7874000" algn="l"/>
                <a:tab pos="8572500" algn="l"/>
                <a:tab pos="9283700" algn="l"/>
                <a:tab pos="9982200" algn="l"/>
                <a:tab pos="10693400" algn="l"/>
                <a:tab pos="11391900" algn="l"/>
                <a:tab pos="12103100" algn="l"/>
                <a:tab pos="12814300" algn="l"/>
                <a:tab pos="13512800" algn="l"/>
                <a:tab pos="14224000" algn="l"/>
              </a:tabLst>
              <a:defRPr sz="4760"/>
            </a:pPr>
            <a:r>
              <a:t>New Model = Clubs won't have equipment grants and think they won't be able to buy a machine any time soon.</a:t>
            </a:r>
          </a:p>
          <a:p>
            <a:pPr marL="0" indent="0" defTabSz="698301">
              <a:spcBef>
                <a:spcPts val="5000"/>
              </a:spcBef>
              <a:buSzTx/>
              <a:buNone/>
              <a:tabLst>
                <a:tab pos="635000" algn="l"/>
                <a:tab pos="812800" algn="l"/>
                <a:tab pos="1524000" algn="l"/>
                <a:tab pos="2222500" algn="l"/>
                <a:tab pos="2933700" algn="l"/>
                <a:tab pos="3632200" algn="l"/>
                <a:tab pos="4343400" algn="l"/>
                <a:tab pos="5054600" algn="l"/>
                <a:tab pos="5753100" algn="l"/>
                <a:tab pos="6464300" algn="l"/>
                <a:tab pos="7162800" algn="l"/>
                <a:tab pos="7874000" algn="l"/>
                <a:tab pos="8572500" algn="l"/>
                <a:tab pos="9283700" algn="l"/>
                <a:tab pos="9982200" algn="l"/>
                <a:tab pos="10693400" algn="l"/>
                <a:tab pos="11391900" algn="l"/>
                <a:tab pos="12103100" algn="l"/>
                <a:tab pos="12814300" algn="l"/>
                <a:tab pos="13512800" algn="l"/>
                <a:tab pos="14224000" algn="l"/>
              </a:tabLst>
              <a:defRPr sz="4760"/>
            </a:pPr>
            <a:r>
              <a:t>Current Program = Wait a lot of years and pay 40% of what machines cost then!</a:t>
            </a:r>
          </a:p>
        </p:txBody>
      </p:sp>
      <p:pic>
        <p:nvPicPr>
          <p:cNvPr id="183" name="Slide13.m4a" descr="Slide13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8323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Map-biz-supporter-ad-art-2018.png" descr="Map-biz-supporter-ad-art-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101850"/>
            <a:ext cx="24384001" cy="95123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Next Steps of Action"/>
          <p:cNvSpPr txBox="1">
            <a:spLocks noGrp="1"/>
          </p:cNvSpPr>
          <p:nvPr>
            <p:ph type="title" idx="4294967295"/>
          </p:nvPr>
        </p:nvSpPr>
        <p:spPr>
          <a:xfrm>
            <a:off x="4387453" y="31523"/>
            <a:ext cx="15609094" cy="3036095"/>
          </a:xfrm>
          <a:prstGeom prst="rect">
            <a:avLst/>
          </a:prstGeom>
        </p:spPr>
        <p:txBody>
          <a:bodyPr/>
          <a:lstStyle>
            <a:lvl1pPr indent="-378478"/>
          </a:lstStyle>
          <a:p>
            <a:r>
              <a:t>Next Steps of Action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Next Steps of Action"/>
          <p:cNvSpPr txBox="1">
            <a:spLocks noGrp="1"/>
          </p:cNvSpPr>
          <p:nvPr>
            <p:ph type="title" idx="4294967295"/>
          </p:nvPr>
        </p:nvSpPr>
        <p:spPr>
          <a:xfrm>
            <a:off x="4387453" y="39687"/>
            <a:ext cx="15609094" cy="3036095"/>
          </a:xfrm>
          <a:prstGeom prst="rect">
            <a:avLst/>
          </a:prstGeom>
        </p:spPr>
        <p:txBody>
          <a:bodyPr/>
          <a:lstStyle>
            <a:lvl1pPr indent="-378478"/>
          </a:lstStyle>
          <a:p>
            <a:r>
              <a:t>Next Steps of Action</a:t>
            </a:r>
          </a:p>
        </p:txBody>
      </p:sp>
      <p:sp>
        <p:nvSpPr>
          <p:cNvPr id="189" name="Resident and non-resident registrations would need to be $150 and $160.  After club discount this would be $120 and $130 per sled.  Maybe a $10 increase at 24 months.…"/>
          <p:cNvSpPr txBox="1">
            <a:spLocks noGrp="1"/>
          </p:cNvSpPr>
          <p:nvPr>
            <p:ph type="body" idx="4294967295"/>
          </p:nvPr>
        </p:nvSpPr>
        <p:spPr>
          <a:xfrm>
            <a:off x="4387453" y="2919412"/>
            <a:ext cx="15609094" cy="8840392"/>
          </a:xfrm>
          <a:prstGeom prst="rect">
            <a:avLst/>
          </a:prstGeom>
        </p:spPr>
        <p:txBody>
          <a:bodyPr anchor="t"/>
          <a:lstStyle/>
          <a:p>
            <a:pPr marL="0" indent="0" defTabSz="690086">
              <a:spcBef>
                <a:spcPts val="4900"/>
              </a:spcBef>
              <a:buSzTx/>
              <a:buNone/>
              <a:tabLst>
                <a:tab pos="635000" algn="l"/>
                <a:tab pos="812800" algn="l"/>
                <a:tab pos="1498600" algn="l"/>
                <a:tab pos="2197100" algn="l"/>
                <a:tab pos="2895600" algn="l"/>
                <a:tab pos="3594100" algn="l"/>
                <a:tab pos="4292600" algn="l"/>
                <a:tab pos="4991100" algn="l"/>
                <a:tab pos="5689600" algn="l"/>
                <a:tab pos="6388100" algn="l"/>
                <a:tab pos="7086600" algn="l"/>
                <a:tab pos="7772400" algn="l"/>
                <a:tab pos="8470900" algn="l"/>
                <a:tab pos="9169400" algn="l"/>
                <a:tab pos="9867900" algn="l"/>
                <a:tab pos="10566400" algn="l"/>
                <a:tab pos="11264900" algn="l"/>
                <a:tab pos="11963400" algn="l"/>
                <a:tab pos="12661900" algn="l"/>
                <a:tab pos="13360400" algn="l"/>
                <a:tab pos="14046200" algn="l"/>
              </a:tabLst>
              <a:defRPr sz="4703"/>
            </a:pPr>
            <a:r>
              <a:t>Resident and non-resident registrations would need to be $150 and $160.  After club discount this would be $120 and $130 per sled.  Maybe a $10 increase at 24 months.</a:t>
            </a:r>
          </a:p>
          <a:p>
            <a:pPr marL="0" indent="0" defTabSz="690086">
              <a:spcBef>
                <a:spcPts val="4900"/>
              </a:spcBef>
              <a:buSzTx/>
              <a:buNone/>
              <a:tabLst>
                <a:tab pos="635000" algn="l"/>
                <a:tab pos="812800" algn="l"/>
                <a:tab pos="1498600" algn="l"/>
                <a:tab pos="2197100" algn="l"/>
                <a:tab pos="2895600" algn="l"/>
                <a:tab pos="3594100" algn="l"/>
                <a:tab pos="4292600" algn="l"/>
                <a:tab pos="4991100" algn="l"/>
                <a:tab pos="5689600" algn="l"/>
                <a:tab pos="6388100" algn="l"/>
                <a:tab pos="7086600" algn="l"/>
                <a:tab pos="7772400" algn="l"/>
                <a:tab pos="8470900" algn="l"/>
                <a:tab pos="9169400" algn="l"/>
                <a:tab pos="9867900" algn="l"/>
                <a:tab pos="10566400" algn="l"/>
                <a:tab pos="11264900" algn="l"/>
                <a:tab pos="11963400" algn="l"/>
                <a:tab pos="12661900" algn="l"/>
                <a:tab pos="13360400" algn="l"/>
                <a:tab pos="14046200" algn="l"/>
              </a:tabLst>
              <a:defRPr sz="4703"/>
            </a:pPr>
            <a:r>
              <a:t>Goal is that clubs/GIA would get a higher percentage in the breakout. Agencies will have a lower percentage vs. the total.  </a:t>
            </a:r>
          </a:p>
          <a:p>
            <a:pPr marL="0" indent="0" defTabSz="690086">
              <a:spcBef>
                <a:spcPts val="4900"/>
              </a:spcBef>
              <a:buSzTx/>
              <a:buNone/>
              <a:tabLst>
                <a:tab pos="635000" algn="l"/>
                <a:tab pos="812800" algn="l"/>
                <a:tab pos="1498600" algn="l"/>
                <a:tab pos="2197100" algn="l"/>
                <a:tab pos="2895600" algn="l"/>
                <a:tab pos="3594100" algn="l"/>
                <a:tab pos="4292600" algn="l"/>
                <a:tab pos="4991100" algn="l"/>
                <a:tab pos="5689600" algn="l"/>
                <a:tab pos="6388100" algn="l"/>
                <a:tab pos="7086600" algn="l"/>
                <a:tab pos="7772400" algn="l"/>
                <a:tab pos="8470900" algn="l"/>
                <a:tab pos="9169400" algn="l"/>
                <a:tab pos="9867900" algn="l"/>
                <a:tab pos="10566400" algn="l"/>
                <a:tab pos="11264900" algn="l"/>
                <a:tab pos="11963400" algn="l"/>
                <a:tab pos="12661900" algn="l"/>
                <a:tab pos="13360400" algn="l"/>
                <a:tab pos="14046200" algn="l"/>
              </a:tabLst>
              <a:defRPr sz="4703"/>
            </a:pPr>
            <a:r>
              <a:t>Vintage lifts to current pricing (keeping it in sync going forward).  Allow non-residents to buy.  Stop selling for machines after 25 years back from passage.  Maybe nothing after 1995?</a:t>
            </a:r>
          </a:p>
        </p:txBody>
      </p:sp>
      <p:pic>
        <p:nvPicPr>
          <p:cNvPr id="190" name="Slide14.m4a" descr="Slide14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56669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1a Proposed NH Non Member Breakdown.pdf" descr="1a Proposed NH Non Member Breakdow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53923" y="346855"/>
            <a:ext cx="15927880" cy="1283913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NH Resident…"/>
          <p:cNvSpPr txBox="1"/>
          <p:nvPr/>
        </p:nvSpPr>
        <p:spPr>
          <a:xfrm>
            <a:off x="1112856" y="1443884"/>
            <a:ext cx="10597442" cy="3627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600"/>
            </a:pPr>
            <a:r>
              <a:rPr>
                <a:solidFill>
                  <a:schemeClr val="accent5">
                    <a:lumOff val="-29866"/>
                  </a:schemeClr>
                </a:solidFill>
              </a:rPr>
              <a:t>NH Resident</a:t>
            </a:r>
          </a:p>
          <a:p>
            <a:pPr>
              <a:defRPr sz="5600"/>
            </a:pPr>
            <a:r>
              <a:rPr>
                <a:solidFill>
                  <a:schemeClr val="accent5">
                    <a:lumOff val="-29866"/>
                  </a:schemeClr>
                </a:solidFill>
              </a:rPr>
              <a:t>Non-Club</a:t>
            </a:r>
            <a:r>
              <a:t> </a:t>
            </a:r>
            <a:r>
              <a:rPr>
                <a:solidFill>
                  <a:schemeClr val="accent5">
                    <a:lumOff val="-29866"/>
                  </a:schemeClr>
                </a:solidFill>
              </a:rPr>
              <a:t>Member</a:t>
            </a:r>
          </a:p>
          <a:p>
            <a:pPr>
              <a:defRPr sz="5600"/>
            </a:pPr>
            <a:r>
              <a:t>Proposed Allocation of</a:t>
            </a:r>
          </a:p>
          <a:p>
            <a:pPr>
              <a:defRPr sz="5600"/>
            </a:pPr>
            <a:r>
              <a:t> Registration Monies</a:t>
            </a:r>
          </a:p>
        </p:txBody>
      </p:sp>
      <p:pic>
        <p:nvPicPr>
          <p:cNvPr id="194" name="Slide14-1.m4a" descr="Slide14-1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1654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gistration Program Review Committee"/>
          <p:cNvSpPr txBox="1">
            <a:spLocks noGrp="1"/>
          </p:cNvSpPr>
          <p:nvPr>
            <p:ph type="title" idx="4294967295"/>
          </p:nvPr>
        </p:nvSpPr>
        <p:spPr>
          <a:xfrm>
            <a:off x="-11294" y="14287"/>
            <a:ext cx="24406588" cy="3036095"/>
          </a:xfrm>
          <a:prstGeom prst="rect">
            <a:avLst/>
          </a:prstGeom>
        </p:spPr>
        <p:txBody>
          <a:bodyPr/>
          <a:lstStyle/>
          <a:p>
            <a:r>
              <a:t>Registration Program Review Committee</a:t>
            </a:r>
          </a:p>
        </p:txBody>
      </p:sp>
      <p:sp>
        <p:nvSpPr>
          <p:cNvPr id="123" name="New Hampshire Snowmobile Association Committee Members…"/>
          <p:cNvSpPr txBox="1">
            <a:spLocks noGrp="1"/>
          </p:cNvSpPr>
          <p:nvPr>
            <p:ph type="body" idx="4294967295"/>
          </p:nvPr>
        </p:nvSpPr>
        <p:spPr>
          <a:xfrm>
            <a:off x="3514798" y="2752949"/>
            <a:ext cx="17354404" cy="8840391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buSzTx/>
              <a:buNone/>
              <a:defRPr b="1"/>
            </a:pPr>
            <a:r>
              <a:t>New Hampshire Snowmobile Association</a:t>
            </a:r>
            <a:br/>
            <a:r>
              <a:t>Committee Members</a:t>
            </a:r>
          </a:p>
          <a:p>
            <a:pPr marL="0" indent="0">
              <a:buSzTx/>
              <a:buNone/>
            </a:pPr>
            <a:r>
              <a:t>Ev Ferrell, Kim Bergeron, Dennis Ford, Charlie Kurtz, Max Duncanson, Lisa Charrette, Rob Kennedy, Beth Palmer - ExOfficio, Chief Chris Gamache - BOT, Captain David Walsh - NHF&amp;G, Dan Gould - Exec Dir, Terry Callum - Chair</a:t>
            </a:r>
          </a:p>
        </p:txBody>
      </p:sp>
      <p:pic>
        <p:nvPicPr>
          <p:cNvPr id="124" name="Slide1.m4a" descr="Slide1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8322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Non-NH Resident…"/>
          <p:cNvSpPr txBox="1"/>
          <p:nvPr/>
        </p:nvSpPr>
        <p:spPr>
          <a:xfrm>
            <a:off x="-17881" y="1443884"/>
            <a:ext cx="12896552" cy="3627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600">
                <a:solidFill>
                  <a:schemeClr val="accent5">
                    <a:lumOff val="-29866"/>
                  </a:schemeClr>
                </a:solidFill>
              </a:defRPr>
            </a:pPr>
            <a:r>
              <a:t>Non-NH Resident</a:t>
            </a:r>
          </a:p>
          <a:p>
            <a:pPr>
              <a:defRPr sz="5600">
                <a:solidFill>
                  <a:schemeClr val="accent5">
                    <a:lumOff val="-29866"/>
                  </a:schemeClr>
                </a:solidFill>
              </a:defRPr>
            </a:pPr>
            <a:r>
              <a:t>Non-Club Member</a:t>
            </a:r>
            <a:endParaRPr>
              <a:solidFill>
                <a:srgbClr val="000000"/>
              </a:solidFill>
            </a:endParaRPr>
          </a:p>
          <a:p>
            <a:pPr>
              <a:defRPr sz="5600"/>
            </a:pPr>
            <a:r>
              <a:t>Proposed Allocation of</a:t>
            </a:r>
          </a:p>
          <a:p>
            <a:pPr>
              <a:defRPr sz="5600">
                <a:solidFill>
                  <a:schemeClr val="accent5">
                    <a:lumOff val="-29866"/>
                  </a:schemeClr>
                </a:solidFill>
              </a:defRPr>
            </a:pPr>
            <a:r>
              <a:rPr>
                <a:solidFill>
                  <a:srgbClr val="000000"/>
                </a:solidFill>
              </a:rPr>
              <a:t>Registration Monies</a:t>
            </a:r>
          </a:p>
        </p:txBody>
      </p:sp>
      <p:pic>
        <p:nvPicPr>
          <p:cNvPr id="197" name="2a Proposed Non-NH Non Member Breakdown.pdf" descr="2a Proposed Non-NH Non Member Breakdow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88944" y="400409"/>
            <a:ext cx="14264060" cy="12691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Slide14-2.m4a" descr="Slide14-2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1655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NH Resident…"/>
          <p:cNvSpPr txBox="1"/>
          <p:nvPr/>
        </p:nvSpPr>
        <p:spPr>
          <a:xfrm>
            <a:off x="744556" y="1443884"/>
            <a:ext cx="11352624" cy="3627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600">
                <a:solidFill>
                  <a:schemeClr val="accent5">
                    <a:lumOff val="-29866"/>
                  </a:schemeClr>
                </a:solidFill>
              </a:defRPr>
            </a:pPr>
            <a:r>
              <a:t>NH Resident</a:t>
            </a:r>
          </a:p>
          <a:p>
            <a:pPr>
              <a:defRPr sz="5600">
                <a:solidFill>
                  <a:schemeClr val="accent5">
                    <a:lumOff val="-29866"/>
                  </a:schemeClr>
                </a:solidFill>
              </a:defRPr>
            </a:pPr>
            <a:r>
              <a:t>Club Member</a:t>
            </a:r>
          </a:p>
          <a:p>
            <a:pPr>
              <a:defRPr sz="5600"/>
            </a:pPr>
            <a:r>
              <a:t>Proposed Allocation of</a:t>
            </a:r>
          </a:p>
          <a:p>
            <a:pPr>
              <a:defRPr sz="5600">
                <a:solidFill>
                  <a:schemeClr val="accent5">
                    <a:lumOff val="-29866"/>
                  </a:schemeClr>
                </a:solidFill>
              </a:defRPr>
            </a:pPr>
            <a:r>
              <a:rPr>
                <a:solidFill>
                  <a:srgbClr val="000000"/>
                </a:solidFill>
              </a:rPr>
              <a:t>Registration Monies</a:t>
            </a:r>
          </a:p>
        </p:txBody>
      </p:sp>
      <p:pic>
        <p:nvPicPr>
          <p:cNvPr id="201" name="3a Proposed NH Member Breakdown.pdf" descr="3a Proposed NH Member Breakdow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62563" y="406354"/>
            <a:ext cx="14275112" cy="12705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lide14-3.m4a" descr="Slide14-3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3333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Non-NH Resident…"/>
          <p:cNvSpPr txBox="1"/>
          <p:nvPr/>
        </p:nvSpPr>
        <p:spPr>
          <a:xfrm>
            <a:off x="744556" y="1443884"/>
            <a:ext cx="11352624" cy="3627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600">
                <a:solidFill>
                  <a:schemeClr val="accent5">
                    <a:lumOff val="-29866"/>
                  </a:schemeClr>
                </a:solidFill>
              </a:defRPr>
            </a:pPr>
            <a:r>
              <a:t>Non-NH Resident</a:t>
            </a:r>
          </a:p>
          <a:p>
            <a:pPr>
              <a:defRPr sz="5600">
                <a:solidFill>
                  <a:schemeClr val="accent5">
                    <a:lumOff val="-29866"/>
                  </a:schemeClr>
                </a:solidFill>
              </a:defRPr>
            </a:pPr>
            <a:r>
              <a:t>Club Member</a:t>
            </a:r>
          </a:p>
          <a:p>
            <a:pPr>
              <a:defRPr sz="5600"/>
            </a:pPr>
            <a:r>
              <a:t>Proposed Allocation of</a:t>
            </a:r>
          </a:p>
          <a:p>
            <a:pPr>
              <a:defRPr sz="5600">
                <a:solidFill>
                  <a:schemeClr val="accent5">
                    <a:lumOff val="-29866"/>
                  </a:schemeClr>
                </a:solidFill>
              </a:defRPr>
            </a:pPr>
            <a:r>
              <a:rPr>
                <a:solidFill>
                  <a:srgbClr val="000000"/>
                </a:solidFill>
              </a:rPr>
              <a:t>Registration Monies</a:t>
            </a:r>
          </a:p>
        </p:txBody>
      </p:sp>
      <p:pic>
        <p:nvPicPr>
          <p:cNvPr id="205" name="4a Proposed Non-NH Member Breakdown.pdf" descr="4a Proposed Non-NH Member Breakdow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46432" y="435343"/>
            <a:ext cx="14236174" cy="12659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Slide14-4.m4a" descr="Slide14-4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1655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Next Steps of Action - continued"/>
          <p:cNvSpPr txBox="1">
            <a:spLocks noGrp="1"/>
          </p:cNvSpPr>
          <p:nvPr>
            <p:ph type="title" idx="4294967295"/>
          </p:nvPr>
        </p:nvSpPr>
        <p:spPr>
          <a:xfrm>
            <a:off x="4387453" y="65087"/>
            <a:ext cx="15609094" cy="3036095"/>
          </a:xfrm>
          <a:prstGeom prst="rect">
            <a:avLst/>
          </a:prstGeom>
        </p:spPr>
        <p:txBody>
          <a:bodyPr/>
          <a:lstStyle>
            <a:lvl1pPr indent="-378478"/>
          </a:lstStyle>
          <a:p>
            <a:r>
              <a:t>Next Steps of Action - continued</a:t>
            </a:r>
          </a:p>
        </p:txBody>
      </p:sp>
      <p:sp>
        <p:nvSpPr>
          <p:cNvPr id="209" name="Budget should be based on 40k registrations…"/>
          <p:cNvSpPr txBox="1">
            <a:spLocks noGrp="1"/>
          </p:cNvSpPr>
          <p:nvPr>
            <p:ph type="body" idx="4294967295"/>
          </p:nvPr>
        </p:nvSpPr>
        <p:spPr>
          <a:xfrm>
            <a:off x="4387453" y="2868612"/>
            <a:ext cx="15609094" cy="8840392"/>
          </a:xfrm>
          <a:prstGeom prst="rect">
            <a:avLst/>
          </a:prstGeom>
        </p:spPr>
        <p:txBody>
          <a:bodyPr anchor="t"/>
          <a:lstStyle/>
          <a:p>
            <a:pPr marL="0" indent="0" defTabSz="624363">
              <a:spcBef>
                <a:spcPts val="4400"/>
              </a:spcBef>
              <a:buSzTx/>
              <a:buNone/>
              <a:tabLst>
                <a:tab pos="571500" algn="l"/>
                <a:tab pos="723900" algn="l"/>
                <a:tab pos="1358900" algn="l"/>
                <a:tab pos="1993900" algn="l"/>
                <a:tab pos="2616200" algn="l"/>
                <a:tab pos="3251200" algn="l"/>
                <a:tab pos="3886200" algn="l"/>
                <a:tab pos="4508500" algn="l"/>
                <a:tab pos="5143500" algn="l"/>
                <a:tab pos="5778500" algn="l"/>
                <a:tab pos="6400800" algn="l"/>
                <a:tab pos="7035800" algn="l"/>
                <a:tab pos="7670800" algn="l"/>
                <a:tab pos="8293100" algn="l"/>
                <a:tab pos="8928100" algn="l"/>
                <a:tab pos="9563100" algn="l"/>
                <a:tab pos="10185400" algn="l"/>
                <a:tab pos="10820400" algn="l"/>
                <a:tab pos="11455400" algn="l"/>
                <a:tab pos="12077700" algn="l"/>
                <a:tab pos="12712700" algn="l"/>
              </a:tabLst>
              <a:defRPr sz="4256"/>
            </a:pPr>
            <a:r>
              <a:t>Budget should be based on 40k registrations </a:t>
            </a:r>
          </a:p>
          <a:p>
            <a:pPr marL="0" indent="0" defTabSz="624363">
              <a:spcBef>
                <a:spcPts val="4400"/>
              </a:spcBef>
              <a:buSzTx/>
              <a:buNone/>
              <a:tabLst>
                <a:tab pos="571500" algn="l"/>
                <a:tab pos="723900" algn="l"/>
                <a:tab pos="1358900" algn="l"/>
                <a:tab pos="1993900" algn="l"/>
                <a:tab pos="2616200" algn="l"/>
                <a:tab pos="3251200" algn="l"/>
                <a:tab pos="3886200" algn="l"/>
                <a:tab pos="4508500" algn="l"/>
                <a:tab pos="5143500" algn="l"/>
                <a:tab pos="5778500" algn="l"/>
                <a:tab pos="6400800" algn="l"/>
                <a:tab pos="7035800" algn="l"/>
                <a:tab pos="7670800" algn="l"/>
                <a:tab pos="8293100" algn="l"/>
                <a:tab pos="8928100" algn="l"/>
                <a:tab pos="9563100" algn="l"/>
                <a:tab pos="10185400" algn="l"/>
                <a:tab pos="10820400" algn="l"/>
                <a:tab pos="11455400" algn="l"/>
                <a:tab pos="12077700" algn="l"/>
                <a:tab pos="12712700" algn="l"/>
              </a:tabLst>
              <a:defRPr sz="4256"/>
            </a:pPr>
            <a:r>
              <a:t>Rental and Dealer registrations also increase. R = $250 ($150 GIA, $50 BOT, $50 F&amp;G) and D = $100 ($50, $25, $25).  </a:t>
            </a:r>
          </a:p>
          <a:p>
            <a:pPr marL="0" indent="0" defTabSz="624363">
              <a:spcBef>
                <a:spcPts val="4400"/>
              </a:spcBef>
              <a:buSzTx/>
              <a:buNone/>
              <a:tabLst>
                <a:tab pos="571500" algn="l"/>
                <a:tab pos="723900" algn="l"/>
                <a:tab pos="1358900" algn="l"/>
                <a:tab pos="1993900" algn="l"/>
                <a:tab pos="2616200" algn="l"/>
                <a:tab pos="3251200" algn="l"/>
                <a:tab pos="3886200" algn="l"/>
                <a:tab pos="4508500" algn="l"/>
                <a:tab pos="5143500" algn="l"/>
                <a:tab pos="5778500" algn="l"/>
                <a:tab pos="6400800" algn="l"/>
                <a:tab pos="7035800" algn="l"/>
                <a:tab pos="7670800" algn="l"/>
                <a:tab pos="8293100" algn="l"/>
                <a:tab pos="8928100" algn="l"/>
                <a:tab pos="9563100" algn="l"/>
                <a:tab pos="10185400" algn="l"/>
                <a:tab pos="10820400" algn="l"/>
                <a:tab pos="11455400" algn="l"/>
                <a:tab pos="12077700" algn="l"/>
                <a:tab pos="12712700" algn="l"/>
              </a:tabLst>
              <a:defRPr sz="4256"/>
            </a:pPr>
            <a:r>
              <a:t>Fines = Legislation and rule changes - $250 for each item we've considered.</a:t>
            </a:r>
          </a:p>
          <a:p>
            <a:pPr marL="0" indent="0" defTabSz="624363">
              <a:spcBef>
                <a:spcPts val="4400"/>
              </a:spcBef>
              <a:buSzTx/>
              <a:buNone/>
              <a:tabLst>
                <a:tab pos="571500" algn="l"/>
                <a:tab pos="723900" algn="l"/>
                <a:tab pos="1358900" algn="l"/>
                <a:tab pos="1993900" algn="l"/>
                <a:tab pos="2616200" algn="l"/>
                <a:tab pos="3251200" algn="l"/>
                <a:tab pos="3886200" algn="l"/>
                <a:tab pos="4508500" algn="l"/>
                <a:tab pos="5143500" algn="l"/>
                <a:tab pos="5778500" algn="l"/>
                <a:tab pos="6400800" algn="l"/>
                <a:tab pos="7035800" algn="l"/>
                <a:tab pos="7670800" algn="l"/>
                <a:tab pos="8293100" algn="l"/>
                <a:tab pos="8928100" algn="l"/>
                <a:tab pos="9563100" algn="l"/>
                <a:tab pos="10185400" algn="l"/>
                <a:tab pos="10820400" algn="l"/>
                <a:tab pos="11455400" algn="l"/>
                <a:tab pos="12077700" algn="l"/>
                <a:tab pos="12712700" algn="l"/>
              </a:tabLst>
              <a:defRPr sz="4256"/>
            </a:pPr>
            <a:r>
              <a:t>Legislation to force rule changes for rates, and end all equipment liens 3 years out.</a:t>
            </a:r>
          </a:p>
          <a:p>
            <a:pPr marL="0" indent="0" defTabSz="624363">
              <a:spcBef>
                <a:spcPts val="4400"/>
              </a:spcBef>
              <a:buSzTx/>
              <a:buNone/>
              <a:tabLst>
                <a:tab pos="571500" algn="l"/>
                <a:tab pos="723900" algn="l"/>
                <a:tab pos="1358900" algn="l"/>
                <a:tab pos="1993900" algn="l"/>
                <a:tab pos="2616200" algn="l"/>
                <a:tab pos="3251200" algn="l"/>
                <a:tab pos="3886200" algn="l"/>
                <a:tab pos="4508500" algn="l"/>
                <a:tab pos="5143500" algn="l"/>
                <a:tab pos="5778500" algn="l"/>
                <a:tab pos="6400800" algn="l"/>
                <a:tab pos="7035800" algn="l"/>
                <a:tab pos="7670800" algn="l"/>
                <a:tab pos="8293100" algn="l"/>
                <a:tab pos="8928100" algn="l"/>
                <a:tab pos="9563100" algn="l"/>
                <a:tab pos="10185400" algn="l"/>
                <a:tab pos="10820400" algn="l"/>
                <a:tab pos="11455400" algn="l"/>
                <a:tab pos="12077700" algn="l"/>
                <a:tab pos="12712700" algn="l"/>
              </a:tabLst>
              <a:defRPr sz="4256"/>
            </a:pPr>
            <a:r>
              <a:t>NHSA Board would have to vote to pursue legislation.  Current estimates are $30k will be needed to get it across the finish line.</a:t>
            </a:r>
          </a:p>
        </p:txBody>
      </p:sp>
      <p:pic>
        <p:nvPicPr>
          <p:cNvPr id="210" name="Slide15.m4a" descr="Slide15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14988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onclusion"/>
          <p:cNvSpPr txBox="1">
            <a:spLocks noGrp="1"/>
          </p:cNvSpPr>
          <p:nvPr>
            <p:ph type="title" idx="4294967295"/>
          </p:nvPr>
        </p:nvSpPr>
        <p:spPr>
          <a:xfrm>
            <a:off x="4387453" y="39687"/>
            <a:ext cx="15609094" cy="3036095"/>
          </a:xfrm>
          <a:prstGeom prst="rect">
            <a:avLst/>
          </a:prstGeom>
        </p:spPr>
        <p:txBody>
          <a:bodyPr/>
          <a:lstStyle/>
          <a:p>
            <a:r>
              <a:t>Conclusion</a:t>
            </a:r>
          </a:p>
        </p:txBody>
      </p:sp>
      <p:sp>
        <p:nvSpPr>
          <p:cNvPr id="213" name="Our last increase was considered 10 years ago.  It took time to legislate - this change will too.…"/>
          <p:cNvSpPr txBox="1">
            <a:spLocks noGrp="1"/>
          </p:cNvSpPr>
          <p:nvPr>
            <p:ph type="body" idx="4294967295"/>
          </p:nvPr>
        </p:nvSpPr>
        <p:spPr>
          <a:xfrm>
            <a:off x="4387453" y="2919412"/>
            <a:ext cx="15609094" cy="8840392"/>
          </a:xfrm>
          <a:prstGeom prst="rect">
            <a:avLst/>
          </a:prstGeom>
        </p:spPr>
        <p:txBody>
          <a:bodyPr anchor="t"/>
          <a:lstStyle/>
          <a:p>
            <a:pPr marL="0" indent="0" defTabSz="788669">
              <a:spcBef>
                <a:spcPts val="5600"/>
              </a:spcBef>
              <a:buSzTx/>
              <a:buNone/>
              <a:tabLst>
                <a:tab pos="723900" algn="l"/>
                <a:tab pos="927100" algn="l"/>
                <a:tab pos="1714500" algn="l"/>
                <a:tab pos="2514600" algn="l"/>
                <a:tab pos="3314700" algn="l"/>
                <a:tab pos="4114800" algn="l"/>
                <a:tab pos="4902200" algn="l"/>
                <a:tab pos="5702300" algn="l"/>
                <a:tab pos="6502400" algn="l"/>
                <a:tab pos="7302500" algn="l"/>
                <a:tab pos="8089900" algn="l"/>
                <a:tab pos="8890000" algn="l"/>
                <a:tab pos="9690100" algn="l"/>
                <a:tab pos="10477500" algn="l"/>
                <a:tab pos="11277600" algn="l"/>
                <a:tab pos="12077700" algn="l"/>
                <a:tab pos="12877800" algn="l"/>
                <a:tab pos="13665200" algn="l"/>
                <a:tab pos="14465300" algn="l"/>
                <a:tab pos="15265400" algn="l"/>
                <a:tab pos="16065500" algn="l"/>
              </a:tabLst>
              <a:defRPr sz="5376"/>
            </a:pPr>
            <a:r>
              <a:t>Our last increase was considered 10 years ago.  It took time to legislate - this change will too.</a:t>
            </a:r>
          </a:p>
          <a:p>
            <a:pPr marL="0" indent="0" defTabSz="788669">
              <a:spcBef>
                <a:spcPts val="5600"/>
              </a:spcBef>
              <a:buSzTx/>
              <a:buNone/>
              <a:tabLst>
                <a:tab pos="723900" algn="l"/>
                <a:tab pos="927100" algn="l"/>
                <a:tab pos="1714500" algn="l"/>
                <a:tab pos="2514600" algn="l"/>
                <a:tab pos="3314700" algn="l"/>
                <a:tab pos="4114800" algn="l"/>
                <a:tab pos="4902200" algn="l"/>
                <a:tab pos="5702300" algn="l"/>
                <a:tab pos="6502400" algn="l"/>
                <a:tab pos="7302500" algn="l"/>
                <a:tab pos="8089900" algn="l"/>
                <a:tab pos="8890000" algn="l"/>
                <a:tab pos="9690100" algn="l"/>
                <a:tab pos="10477500" algn="l"/>
                <a:tab pos="11277600" algn="l"/>
                <a:tab pos="12077700" algn="l"/>
                <a:tab pos="12877800" algn="l"/>
                <a:tab pos="13665200" algn="l"/>
                <a:tab pos="14465300" algn="l"/>
                <a:tab pos="15265400" algn="l"/>
                <a:tab pos="16065500" algn="l"/>
              </a:tabLst>
              <a:defRPr sz="5376"/>
            </a:pPr>
            <a:r>
              <a:t>A modest increase wouldn't allow for this program change nor will the equipment fund reach an updated fleet. </a:t>
            </a:r>
          </a:p>
          <a:p>
            <a:pPr marL="0" indent="0" defTabSz="788669">
              <a:spcBef>
                <a:spcPts val="5600"/>
              </a:spcBef>
              <a:buSzTx/>
              <a:buNone/>
              <a:tabLst>
                <a:tab pos="723900" algn="l"/>
                <a:tab pos="927100" algn="l"/>
                <a:tab pos="1714500" algn="l"/>
                <a:tab pos="2514600" algn="l"/>
                <a:tab pos="3314700" algn="l"/>
                <a:tab pos="4114800" algn="l"/>
                <a:tab pos="4902200" algn="l"/>
                <a:tab pos="5702300" algn="l"/>
                <a:tab pos="6502400" algn="l"/>
                <a:tab pos="7302500" algn="l"/>
                <a:tab pos="8089900" algn="l"/>
                <a:tab pos="8890000" algn="l"/>
                <a:tab pos="9690100" algn="l"/>
                <a:tab pos="10477500" algn="l"/>
                <a:tab pos="11277600" algn="l"/>
                <a:tab pos="12077700" algn="l"/>
                <a:tab pos="12877800" algn="l"/>
                <a:tab pos="13665200" algn="l"/>
                <a:tab pos="14465300" algn="l"/>
                <a:tab pos="15265400" algn="l"/>
                <a:tab pos="16065500" algn="l"/>
              </a:tabLst>
              <a:defRPr sz="5376"/>
            </a:pPr>
            <a:r>
              <a:t>Fines need to be appropriate!</a:t>
            </a:r>
          </a:p>
          <a:p>
            <a:pPr marL="0" indent="0" algn="ctr" defTabSz="788669">
              <a:spcBef>
                <a:spcPts val="5600"/>
              </a:spcBef>
              <a:buSzTx/>
              <a:buNone/>
              <a:tabLst>
                <a:tab pos="723900" algn="l"/>
                <a:tab pos="927100" algn="l"/>
                <a:tab pos="1714500" algn="l"/>
                <a:tab pos="2514600" algn="l"/>
                <a:tab pos="3314700" algn="l"/>
                <a:tab pos="4114800" algn="l"/>
                <a:tab pos="4902200" algn="l"/>
                <a:tab pos="5702300" algn="l"/>
                <a:tab pos="6502400" algn="l"/>
                <a:tab pos="7302500" algn="l"/>
                <a:tab pos="8089900" algn="l"/>
                <a:tab pos="8890000" algn="l"/>
                <a:tab pos="9690100" algn="l"/>
                <a:tab pos="10477500" algn="l"/>
                <a:tab pos="11277600" algn="l"/>
                <a:tab pos="12077700" algn="l"/>
                <a:tab pos="12877800" algn="l"/>
                <a:tab pos="13665200" algn="l"/>
                <a:tab pos="14465300" algn="l"/>
                <a:tab pos="15265400" algn="l"/>
                <a:tab pos="16065500" algn="l"/>
              </a:tabLst>
              <a:defRPr sz="5376"/>
            </a:pPr>
            <a:r>
              <a:t>NHSA doesn't benefit from this effort financially.  Stronger Clubs = A Stronger Association!</a:t>
            </a:r>
          </a:p>
        </p:txBody>
      </p:sp>
      <p:pic>
        <p:nvPicPr>
          <p:cNvPr id="214" name="Slide16.m4a" descr="Slide16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4989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mmittee History"/>
          <p:cNvSpPr txBox="1">
            <a:spLocks noGrp="1"/>
          </p:cNvSpPr>
          <p:nvPr>
            <p:ph type="title" idx="4294967295"/>
          </p:nvPr>
        </p:nvSpPr>
        <p:spPr>
          <a:xfrm>
            <a:off x="4387453" y="39687"/>
            <a:ext cx="15609094" cy="3036095"/>
          </a:xfrm>
          <a:prstGeom prst="rect">
            <a:avLst/>
          </a:prstGeom>
        </p:spPr>
        <p:txBody>
          <a:bodyPr/>
          <a:lstStyle>
            <a:lvl1pPr indent="-378478"/>
          </a:lstStyle>
          <a:p>
            <a:r>
              <a:t>Committee History</a:t>
            </a:r>
          </a:p>
        </p:txBody>
      </p:sp>
      <p:sp>
        <p:nvSpPr>
          <p:cNvPr id="127" name="Clubs of Coos County asked NHSA to address funding shortfalls in spring of 2017.…"/>
          <p:cNvSpPr txBox="1">
            <a:spLocks noGrp="1"/>
          </p:cNvSpPr>
          <p:nvPr>
            <p:ph type="body" sz="half" idx="4294967295"/>
          </p:nvPr>
        </p:nvSpPr>
        <p:spPr>
          <a:xfrm>
            <a:off x="5310453" y="2722231"/>
            <a:ext cx="13528148" cy="7661824"/>
          </a:xfrm>
          <a:prstGeom prst="rect">
            <a:avLst/>
          </a:prstGeom>
        </p:spPr>
        <p:txBody>
          <a:bodyPr anchor="t"/>
          <a:lstStyle/>
          <a:p>
            <a:pPr marL="575627" indent="-575627" defTabSz="607933">
              <a:spcBef>
                <a:spcPts val="4300"/>
              </a:spcBef>
              <a:tabLst>
                <a:tab pos="558800" algn="l"/>
                <a:tab pos="711200" algn="l"/>
                <a:tab pos="1320800" algn="l"/>
                <a:tab pos="1943100" algn="l"/>
                <a:tab pos="2552700" algn="l"/>
                <a:tab pos="3162300" algn="l"/>
                <a:tab pos="3784600" algn="l"/>
                <a:tab pos="4394200" algn="l"/>
                <a:tab pos="5003800" algn="l"/>
                <a:tab pos="5626100" algn="l"/>
                <a:tab pos="6235700" algn="l"/>
                <a:tab pos="6845300" algn="l"/>
                <a:tab pos="7467600" algn="l"/>
                <a:tab pos="8077200" algn="l"/>
                <a:tab pos="8699500" algn="l"/>
                <a:tab pos="9309100" algn="l"/>
                <a:tab pos="9918700" algn="l"/>
                <a:tab pos="10541000" algn="l"/>
                <a:tab pos="11150600" algn="l"/>
                <a:tab pos="11760200" algn="l"/>
                <a:tab pos="12382500" algn="l"/>
              </a:tabLst>
              <a:defRPr sz="4144"/>
            </a:pPr>
            <a:r>
              <a:t>Clubs of Coos County asked NHSA to address funding shortfalls in spring of 2017.</a:t>
            </a:r>
          </a:p>
          <a:p>
            <a:pPr marL="575627" indent="-575627" defTabSz="607933">
              <a:spcBef>
                <a:spcPts val="4300"/>
              </a:spcBef>
              <a:tabLst>
                <a:tab pos="558800" algn="l"/>
                <a:tab pos="711200" algn="l"/>
                <a:tab pos="1320800" algn="l"/>
                <a:tab pos="1943100" algn="l"/>
                <a:tab pos="2552700" algn="l"/>
                <a:tab pos="3162300" algn="l"/>
                <a:tab pos="3784600" algn="l"/>
                <a:tab pos="4394200" algn="l"/>
                <a:tab pos="5003800" algn="l"/>
                <a:tab pos="5626100" algn="l"/>
                <a:tab pos="6235700" algn="l"/>
                <a:tab pos="6845300" algn="l"/>
                <a:tab pos="7467600" algn="l"/>
                <a:tab pos="8077200" algn="l"/>
                <a:tab pos="8699500" algn="l"/>
                <a:tab pos="9309100" algn="l"/>
                <a:tab pos="9918700" algn="l"/>
                <a:tab pos="10541000" algn="l"/>
                <a:tab pos="11150600" algn="l"/>
                <a:tab pos="11760200" algn="l"/>
                <a:tab pos="12382500" algn="l"/>
              </a:tabLst>
              <a:defRPr sz="4144"/>
            </a:pPr>
            <a:r>
              <a:t>NHSA Board of Directors voted to form a committee to study the entire program.</a:t>
            </a:r>
          </a:p>
          <a:p>
            <a:pPr marL="575627" indent="-575627" defTabSz="607933">
              <a:spcBef>
                <a:spcPts val="4300"/>
              </a:spcBef>
              <a:tabLst>
                <a:tab pos="558800" algn="l"/>
                <a:tab pos="711200" algn="l"/>
                <a:tab pos="1320800" algn="l"/>
                <a:tab pos="1943100" algn="l"/>
                <a:tab pos="2552700" algn="l"/>
                <a:tab pos="3162300" algn="l"/>
                <a:tab pos="3784600" algn="l"/>
                <a:tab pos="4394200" algn="l"/>
                <a:tab pos="5003800" algn="l"/>
                <a:tab pos="5626100" algn="l"/>
                <a:tab pos="6235700" algn="l"/>
                <a:tab pos="6845300" algn="l"/>
                <a:tab pos="7467600" algn="l"/>
                <a:tab pos="8077200" algn="l"/>
                <a:tab pos="8699500" algn="l"/>
                <a:tab pos="9309100" algn="l"/>
                <a:tab pos="9918700" algn="l"/>
                <a:tab pos="10541000" algn="l"/>
                <a:tab pos="11150600" algn="l"/>
                <a:tab pos="11760200" algn="l"/>
                <a:tab pos="12382500" algn="l"/>
              </a:tabLst>
              <a:defRPr sz="4144"/>
            </a:pPr>
            <a:r>
              <a:t>Committee formed in the early fall of 2017 and met for seven meetings, and had regular email conversations.</a:t>
            </a:r>
          </a:p>
          <a:p>
            <a:pPr marL="575627" indent="-575627" defTabSz="607933">
              <a:spcBef>
                <a:spcPts val="4300"/>
              </a:spcBef>
              <a:tabLst>
                <a:tab pos="558800" algn="l"/>
                <a:tab pos="711200" algn="l"/>
                <a:tab pos="1320800" algn="l"/>
                <a:tab pos="1943100" algn="l"/>
                <a:tab pos="2552700" algn="l"/>
                <a:tab pos="3162300" algn="l"/>
                <a:tab pos="3784600" algn="l"/>
                <a:tab pos="4394200" algn="l"/>
                <a:tab pos="5003800" algn="l"/>
                <a:tab pos="5626100" algn="l"/>
                <a:tab pos="6235700" algn="l"/>
                <a:tab pos="6845300" algn="l"/>
                <a:tab pos="7467600" algn="l"/>
                <a:tab pos="8077200" algn="l"/>
                <a:tab pos="8699500" algn="l"/>
                <a:tab pos="9309100" algn="l"/>
                <a:tab pos="9918700" algn="l"/>
                <a:tab pos="10541000" algn="l"/>
                <a:tab pos="11150600" algn="l"/>
                <a:tab pos="11760200" algn="l"/>
                <a:tab pos="12382500" algn="l"/>
              </a:tabLst>
              <a:defRPr sz="4144"/>
            </a:pPr>
            <a:r>
              <a:t>Last effort was in fall of 2008, which led to an increased registration price for the 2010/2011 winter season.</a:t>
            </a:r>
          </a:p>
        </p:txBody>
      </p:sp>
      <p:pic>
        <p:nvPicPr>
          <p:cNvPr id="128" name="Slide2.m4a" descr="Slide2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6667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Issues Discussed"/>
          <p:cNvSpPr txBox="1">
            <a:spLocks noGrp="1"/>
          </p:cNvSpPr>
          <p:nvPr>
            <p:ph type="title" idx="4294967295"/>
          </p:nvPr>
        </p:nvSpPr>
        <p:spPr>
          <a:xfrm>
            <a:off x="4387453" y="52387"/>
            <a:ext cx="15609094" cy="3036095"/>
          </a:xfrm>
          <a:prstGeom prst="rect">
            <a:avLst/>
          </a:prstGeom>
        </p:spPr>
        <p:txBody>
          <a:bodyPr/>
          <a:lstStyle>
            <a:lvl1pPr indent="-378478"/>
          </a:lstStyle>
          <a:p>
            <a:r>
              <a:t>Issues Discussed </a:t>
            </a:r>
          </a:p>
        </p:txBody>
      </p:sp>
      <p:sp>
        <p:nvSpPr>
          <p:cNvPr id="131" name="GIA budget of 50,000 registrations…"/>
          <p:cNvSpPr txBox="1">
            <a:spLocks noGrp="1"/>
          </p:cNvSpPr>
          <p:nvPr>
            <p:ph type="body" idx="4294967295"/>
          </p:nvPr>
        </p:nvSpPr>
        <p:spPr>
          <a:xfrm>
            <a:off x="3498925" y="2753875"/>
            <a:ext cx="17589350" cy="8840392"/>
          </a:xfrm>
          <a:prstGeom prst="rect">
            <a:avLst/>
          </a:prstGeom>
        </p:spPr>
        <p:txBody>
          <a:bodyPr anchor="t"/>
          <a:lstStyle/>
          <a:p>
            <a:pPr marL="622300" indent="-622300" defTabSz="657225">
              <a:spcBef>
                <a:spcPts val="4700"/>
              </a:spcBef>
              <a:tabLst>
                <a:tab pos="596900" algn="l"/>
                <a:tab pos="762000" algn="l"/>
                <a:tab pos="1435100" algn="l"/>
                <a:tab pos="2095500" algn="l"/>
                <a:tab pos="2755900" algn="l"/>
                <a:tab pos="3429000" algn="l"/>
                <a:tab pos="4089400" algn="l"/>
                <a:tab pos="4749800" algn="l"/>
                <a:tab pos="5410200" algn="l"/>
                <a:tab pos="6083300" algn="l"/>
                <a:tab pos="6743700" algn="l"/>
                <a:tab pos="7404100" algn="l"/>
                <a:tab pos="8077200" algn="l"/>
                <a:tab pos="8737600" algn="l"/>
                <a:tab pos="9398000" algn="l"/>
                <a:tab pos="10058400" algn="l"/>
                <a:tab pos="10731500" algn="l"/>
                <a:tab pos="11391900" algn="l"/>
                <a:tab pos="12052300" algn="l"/>
                <a:tab pos="12712700" algn="l"/>
                <a:tab pos="13385800" algn="l"/>
              </a:tabLst>
              <a:defRPr sz="4480"/>
            </a:pPr>
            <a:r>
              <a:t>GIA budget of 50,000 registrations </a:t>
            </a:r>
          </a:p>
          <a:p>
            <a:pPr marL="622300" indent="-622300" defTabSz="657225">
              <a:spcBef>
                <a:spcPts val="4700"/>
              </a:spcBef>
              <a:tabLst>
                <a:tab pos="596900" algn="l"/>
                <a:tab pos="762000" algn="l"/>
                <a:tab pos="1435100" algn="l"/>
                <a:tab pos="2095500" algn="l"/>
                <a:tab pos="2755900" algn="l"/>
                <a:tab pos="3429000" algn="l"/>
                <a:tab pos="4089400" algn="l"/>
                <a:tab pos="4749800" algn="l"/>
                <a:tab pos="5410200" algn="l"/>
                <a:tab pos="6083300" algn="l"/>
                <a:tab pos="6743700" algn="l"/>
                <a:tab pos="7404100" algn="l"/>
                <a:tab pos="8077200" algn="l"/>
                <a:tab pos="8737600" algn="l"/>
                <a:tab pos="9398000" algn="l"/>
                <a:tab pos="10058400" algn="l"/>
                <a:tab pos="10731500" algn="l"/>
                <a:tab pos="11391900" algn="l"/>
                <a:tab pos="12052300" algn="l"/>
                <a:tab pos="12712700" algn="l"/>
                <a:tab pos="13385800" algn="l"/>
              </a:tabLst>
              <a:defRPr sz="4480"/>
            </a:pPr>
            <a:r>
              <a:t>Equipment prices going up: trade-in values are flat or going down</a:t>
            </a:r>
          </a:p>
          <a:p>
            <a:pPr marL="622300" indent="-622300" defTabSz="657225">
              <a:spcBef>
                <a:spcPts val="4700"/>
              </a:spcBef>
              <a:tabLst>
                <a:tab pos="596900" algn="l"/>
                <a:tab pos="762000" algn="l"/>
                <a:tab pos="1435100" algn="l"/>
                <a:tab pos="2095500" algn="l"/>
                <a:tab pos="2755900" algn="l"/>
                <a:tab pos="3429000" algn="l"/>
                <a:tab pos="4089400" algn="l"/>
                <a:tab pos="4749800" algn="l"/>
                <a:tab pos="5410200" algn="l"/>
                <a:tab pos="6083300" algn="l"/>
                <a:tab pos="6743700" algn="l"/>
                <a:tab pos="7404100" algn="l"/>
                <a:tab pos="8077200" algn="l"/>
                <a:tab pos="8737600" algn="l"/>
                <a:tab pos="9398000" algn="l"/>
                <a:tab pos="10058400" algn="l"/>
                <a:tab pos="10731500" algn="l"/>
                <a:tab pos="11391900" algn="l"/>
                <a:tab pos="12052300" algn="l"/>
                <a:tab pos="12712700" algn="l"/>
                <a:tab pos="13385800" algn="l"/>
              </a:tabLst>
              <a:defRPr sz="4480"/>
            </a:pPr>
            <a:r>
              <a:t>Current funding would only buy a couple of groomers per year</a:t>
            </a:r>
          </a:p>
          <a:p>
            <a:pPr marL="622300" indent="-622300" defTabSz="657225">
              <a:spcBef>
                <a:spcPts val="4700"/>
              </a:spcBef>
              <a:tabLst>
                <a:tab pos="596900" algn="l"/>
                <a:tab pos="762000" algn="l"/>
                <a:tab pos="1435100" algn="l"/>
                <a:tab pos="2095500" algn="l"/>
                <a:tab pos="2755900" algn="l"/>
                <a:tab pos="3429000" algn="l"/>
                <a:tab pos="4089400" algn="l"/>
                <a:tab pos="4749800" algn="l"/>
                <a:tab pos="5410200" algn="l"/>
                <a:tab pos="6083300" algn="l"/>
                <a:tab pos="6743700" algn="l"/>
                <a:tab pos="7404100" algn="l"/>
                <a:tab pos="8077200" algn="l"/>
                <a:tab pos="8737600" algn="l"/>
                <a:tab pos="9398000" algn="l"/>
                <a:tab pos="10058400" algn="l"/>
                <a:tab pos="10731500" algn="l"/>
                <a:tab pos="11391900" algn="l"/>
                <a:tab pos="12052300" algn="l"/>
                <a:tab pos="12712700" algn="l"/>
                <a:tab pos="13385800" algn="l"/>
              </a:tabLst>
              <a:defRPr sz="4480"/>
            </a:pPr>
            <a:r>
              <a:t>Vintage, Dealer and Rental registrations</a:t>
            </a:r>
          </a:p>
          <a:p>
            <a:pPr marL="622300" indent="-622300" defTabSz="657225">
              <a:spcBef>
                <a:spcPts val="4700"/>
              </a:spcBef>
              <a:tabLst>
                <a:tab pos="596900" algn="l"/>
                <a:tab pos="762000" algn="l"/>
                <a:tab pos="1435100" algn="l"/>
                <a:tab pos="2095500" algn="l"/>
                <a:tab pos="2755900" algn="l"/>
                <a:tab pos="3429000" algn="l"/>
                <a:tab pos="4089400" algn="l"/>
                <a:tab pos="4749800" algn="l"/>
                <a:tab pos="5410200" algn="l"/>
                <a:tab pos="6083300" algn="l"/>
                <a:tab pos="6743700" algn="l"/>
                <a:tab pos="7404100" algn="l"/>
                <a:tab pos="8077200" algn="l"/>
                <a:tab pos="8737600" algn="l"/>
                <a:tab pos="9398000" algn="l"/>
                <a:tab pos="10058400" algn="l"/>
                <a:tab pos="10731500" algn="l"/>
                <a:tab pos="11391900" algn="l"/>
                <a:tab pos="12052300" algn="l"/>
                <a:tab pos="12712700" algn="l"/>
                <a:tab pos="13385800" algn="l"/>
              </a:tabLst>
              <a:defRPr sz="4480"/>
            </a:pPr>
            <a:r>
              <a:t>Fines related to off trail, modified exhaust, and un-registered.</a:t>
            </a:r>
          </a:p>
          <a:p>
            <a:pPr marL="622300" indent="-622300" defTabSz="657225">
              <a:spcBef>
                <a:spcPts val="4700"/>
              </a:spcBef>
              <a:tabLst>
                <a:tab pos="596900" algn="l"/>
                <a:tab pos="762000" algn="l"/>
                <a:tab pos="1435100" algn="l"/>
                <a:tab pos="2095500" algn="l"/>
                <a:tab pos="2755900" algn="l"/>
                <a:tab pos="3429000" algn="l"/>
                <a:tab pos="4089400" algn="l"/>
                <a:tab pos="4749800" algn="l"/>
                <a:tab pos="5410200" algn="l"/>
                <a:tab pos="6083300" algn="l"/>
                <a:tab pos="6743700" algn="l"/>
                <a:tab pos="7404100" algn="l"/>
                <a:tab pos="8077200" algn="l"/>
                <a:tab pos="8737600" algn="l"/>
                <a:tab pos="9398000" algn="l"/>
                <a:tab pos="10058400" algn="l"/>
                <a:tab pos="10731500" algn="l"/>
                <a:tab pos="11391900" algn="l"/>
                <a:tab pos="12052300" algn="l"/>
                <a:tab pos="12712700" algn="l"/>
                <a:tab pos="13385800" algn="l"/>
              </a:tabLst>
              <a:defRPr sz="4480"/>
            </a:pPr>
            <a:r>
              <a:t>Marketing of our program</a:t>
            </a:r>
          </a:p>
          <a:p>
            <a:pPr marL="622300" indent="-622300" defTabSz="657225">
              <a:spcBef>
                <a:spcPts val="4700"/>
              </a:spcBef>
              <a:tabLst>
                <a:tab pos="596900" algn="l"/>
                <a:tab pos="762000" algn="l"/>
                <a:tab pos="1435100" algn="l"/>
                <a:tab pos="2095500" algn="l"/>
                <a:tab pos="2755900" algn="l"/>
                <a:tab pos="3429000" algn="l"/>
                <a:tab pos="4089400" algn="l"/>
                <a:tab pos="4749800" algn="l"/>
                <a:tab pos="5410200" algn="l"/>
                <a:tab pos="6083300" algn="l"/>
                <a:tab pos="6743700" algn="l"/>
                <a:tab pos="7404100" algn="l"/>
                <a:tab pos="8077200" algn="l"/>
                <a:tab pos="8737600" algn="l"/>
                <a:tab pos="9398000" algn="l"/>
                <a:tab pos="10058400" algn="l"/>
                <a:tab pos="10731500" algn="l"/>
                <a:tab pos="11391900" algn="l"/>
                <a:tab pos="12052300" algn="l"/>
                <a:tab pos="12712700" algn="l"/>
                <a:tab pos="13385800" algn="l"/>
              </a:tabLst>
              <a:defRPr sz="4480"/>
            </a:pPr>
            <a:r>
              <a:t>RTP Program and other funding, incentives</a:t>
            </a:r>
          </a:p>
        </p:txBody>
      </p:sp>
      <p:pic>
        <p:nvPicPr>
          <p:cNvPr id="132" name="Slide3.m4a" descr="Slide3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4988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3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120417-improve-ride. mjpg" descr="120417-improve-ride. m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68306" y="508000"/>
            <a:ext cx="10274301" cy="127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Program Analysis"/>
          <p:cNvSpPr txBox="1"/>
          <p:nvPr/>
        </p:nvSpPr>
        <p:spPr>
          <a:xfrm>
            <a:off x="2966141" y="3455240"/>
            <a:ext cx="7812038" cy="1233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383241" indent="-378478">
              <a:tabLst>
                <a:tab pos="381000" algn="l"/>
                <a:tab pos="1219200" algn="l"/>
                <a:tab pos="2044700" algn="l"/>
                <a:tab pos="2870200" algn="l"/>
                <a:tab pos="3708400" algn="l"/>
                <a:tab pos="4533900" algn="l"/>
                <a:tab pos="5359400" algn="l"/>
                <a:tab pos="6197600" algn="l"/>
                <a:tab pos="7023100" algn="l"/>
                <a:tab pos="7848600" algn="l"/>
                <a:tab pos="8686800" algn="l"/>
                <a:tab pos="9512300" algn="l"/>
                <a:tab pos="10337800" algn="l"/>
                <a:tab pos="11176000" algn="l"/>
                <a:tab pos="12001500" algn="l"/>
                <a:tab pos="12839700" algn="l"/>
                <a:tab pos="13665200" algn="l"/>
                <a:tab pos="14490700" algn="l"/>
                <a:tab pos="15328900" algn="l"/>
                <a:tab pos="16154400" algn="l"/>
                <a:tab pos="16979900" algn="l"/>
              </a:tabLst>
              <a:defRPr sz="7200">
                <a:solidFill>
                  <a:srgbClr val="800000"/>
                </a:solidFill>
              </a:defRPr>
            </a:lvl1pPr>
          </a:lstStyle>
          <a:p>
            <a:r>
              <a:t>Program Analysis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rogram Analysis Initial Views"/>
          <p:cNvSpPr txBox="1">
            <a:spLocks noGrp="1"/>
          </p:cNvSpPr>
          <p:nvPr>
            <p:ph type="title" idx="4294967295"/>
          </p:nvPr>
        </p:nvSpPr>
        <p:spPr>
          <a:xfrm>
            <a:off x="4387453" y="39687"/>
            <a:ext cx="15609094" cy="3036095"/>
          </a:xfrm>
          <a:prstGeom prst="rect">
            <a:avLst/>
          </a:prstGeom>
        </p:spPr>
        <p:txBody>
          <a:bodyPr/>
          <a:lstStyle/>
          <a:p>
            <a:pPr indent="-378478"/>
            <a:r>
              <a:t>Program Analysis</a:t>
            </a:r>
            <a:br/>
            <a:r>
              <a:t>Initial Views</a:t>
            </a:r>
          </a:p>
        </p:txBody>
      </p:sp>
      <p:sp>
        <p:nvSpPr>
          <p:cNvPr id="138" name="Built ad campaign for Sno-Traveler: Registration is your best accessory.…"/>
          <p:cNvSpPr txBox="1">
            <a:spLocks noGrp="1"/>
          </p:cNvSpPr>
          <p:nvPr>
            <p:ph type="body" idx="4294967295"/>
          </p:nvPr>
        </p:nvSpPr>
        <p:spPr>
          <a:xfrm>
            <a:off x="4387453" y="2878139"/>
            <a:ext cx="15609094" cy="8840392"/>
          </a:xfrm>
          <a:prstGeom prst="rect">
            <a:avLst/>
          </a:prstGeom>
        </p:spPr>
        <p:txBody>
          <a:bodyPr anchor="t"/>
          <a:lstStyle/>
          <a:p>
            <a:pPr marL="0" indent="0" defTabSz="788669">
              <a:spcBef>
                <a:spcPts val="5600"/>
              </a:spcBef>
              <a:buSzTx/>
              <a:buNone/>
              <a:tabLst>
                <a:tab pos="723900" algn="l"/>
                <a:tab pos="927100" algn="l"/>
                <a:tab pos="1714500" algn="l"/>
                <a:tab pos="2514600" algn="l"/>
                <a:tab pos="3314700" algn="l"/>
                <a:tab pos="4114800" algn="l"/>
                <a:tab pos="4902200" algn="l"/>
                <a:tab pos="5702300" algn="l"/>
                <a:tab pos="6502400" algn="l"/>
                <a:tab pos="7302500" algn="l"/>
                <a:tab pos="8089900" algn="l"/>
                <a:tab pos="8890000" algn="l"/>
                <a:tab pos="9690100" algn="l"/>
                <a:tab pos="10477500" algn="l"/>
                <a:tab pos="11277600" algn="l"/>
                <a:tab pos="12077700" algn="l"/>
                <a:tab pos="12877800" algn="l"/>
                <a:tab pos="13665200" algn="l"/>
                <a:tab pos="14465300" algn="l"/>
                <a:tab pos="15265400" algn="l"/>
                <a:tab pos="16065500" algn="l"/>
              </a:tabLst>
              <a:defRPr sz="5376"/>
            </a:pPr>
            <a:r>
              <a:t>Built ad campaign for Sno-Traveler: Registration is your best accessory.</a:t>
            </a:r>
          </a:p>
          <a:p>
            <a:pPr marL="0" indent="0" defTabSz="788669">
              <a:spcBef>
                <a:spcPts val="5600"/>
              </a:spcBef>
              <a:buSzTx/>
              <a:buNone/>
              <a:tabLst>
                <a:tab pos="723900" algn="l"/>
                <a:tab pos="927100" algn="l"/>
                <a:tab pos="1714500" algn="l"/>
                <a:tab pos="2514600" algn="l"/>
                <a:tab pos="3314700" algn="l"/>
                <a:tab pos="4114800" algn="l"/>
                <a:tab pos="4902200" algn="l"/>
                <a:tab pos="5702300" algn="l"/>
                <a:tab pos="6502400" algn="l"/>
                <a:tab pos="7302500" algn="l"/>
                <a:tab pos="8089900" algn="l"/>
                <a:tab pos="8890000" algn="l"/>
                <a:tab pos="9690100" algn="l"/>
                <a:tab pos="10477500" algn="l"/>
                <a:tab pos="11277600" algn="l"/>
                <a:tab pos="12077700" algn="l"/>
                <a:tab pos="12877800" algn="l"/>
                <a:tab pos="13665200" algn="l"/>
                <a:tab pos="14465300" algn="l"/>
                <a:tab pos="15265400" algn="l"/>
                <a:tab pos="16065500" algn="l"/>
              </a:tabLst>
              <a:defRPr sz="5376"/>
            </a:pPr>
            <a:r>
              <a:t>Despite moratorium program can only afford a few machines per year.  Class 3 and higher will require 62½ years to replace.</a:t>
            </a:r>
          </a:p>
          <a:p>
            <a:pPr marL="0" indent="0" defTabSz="788669">
              <a:spcBef>
                <a:spcPts val="5600"/>
              </a:spcBef>
              <a:buSzTx/>
              <a:buNone/>
              <a:tabLst>
                <a:tab pos="723900" algn="l"/>
                <a:tab pos="927100" algn="l"/>
                <a:tab pos="1714500" algn="l"/>
                <a:tab pos="2514600" algn="l"/>
                <a:tab pos="3314700" algn="l"/>
                <a:tab pos="4114800" algn="l"/>
                <a:tab pos="4902200" algn="l"/>
                <a:tab pos="5702300" algn="l"/>
                <a:tab pos="6502400" algn="l"/>
                <a:tab pos="7302500" algn="l"/>
                <a:tab pos="8089900" algn="l"/>
                <a:tab pos="8890000" algn="l"/>
                <a:tab pos="9690100" algn="l"/>
                <a:tab pos="10477500" algn="l"/>
                <a:tab pos="11277600" algn="l"/>
                <a:tab pos="12077700" algn="l"/>
                <a:tab pos="12877800" algn="l"/>
                <a:tab pos="13665200" algn="l"/>
                <a:tab pos="14465300" algn="l"/>
                <a:tab pos="15265400" algn="l"/>
                <a:tab pos="16065500" algn="l"/>
              </a:tabLst>
              <a:defRPr sz="5376"/>
            </a:pPr>
            <a:r>
              <a:t>2010/2011 was over 50k and despite a registration increase – was higher than previous season.  </a:t>
            </a:r>
          </a:p>
          <a:p>
            <a:pPr marL="0" indent="0" defTabSz="788669">
              <a:spcBef>
                <a:spcPts val="5600"/>
              </a:spcBef>
              <a:buSzTx/>
              <a:buNone/>
              <a:tabLst>
                <a:tab pos="723900" algn="l"/>
                <a:tab pos="927100" algn="l"/>
                <a:tab pos="1714500" algn="l"/>
                <a:tab pos="2514600" algn="l"/>
                <a:tab pos="3314700" algn="l"/>
                <a:tab pos="4114800" algn="l"/>
                <a:tab pos="4902200" algn="l"/>
                <a:tab pos="5702300" algn="l"/>
                <a:tab pos="6502400" algn="l"/>
                <a:tab pos="7302500" algn="l"/>
                <a:tab pos="8089900" algn="l"/>
                <a:tab pos="8890000" algn="l"/>
                <a:tab pos="9690100" algn="l"/>
                <a:tab pos="10477500" algn="l"/>
                <a:tab pos="11277600" algn="l"/>
                <a:tab pos="12077700" algn="l"/>
                <a:tab pos="12877800" algn="l"/>
                <a:tab pos="13665200" algn="l"/>
                <a:tab pos="14465300" algn="l"/>
                <a:tab pos="15265400" algn="l"/>
                <a:tab pos="16065500" algn="l"/>
              </a:tabLst>
              <a:defRPr sz="5376"/>
            </a:pPr>
            <a:r>
              <a:t>Since 2012 we have not reached 50k registrations. </a:t>
            </a:r>
          </a:p>
        </p:txBody>
      </p:sp>
      <p:pic>
        <p:nvPicPr>
          <p:cNvPr id="139" name="Slide4.m4a" descr="Slide4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81657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rogram Analysis Other Funding"/>
          <p:cNvSpPr txBox="1">
            <a:spLocks noGrp="1"/>
          </p:cNvSpPr>
          <p:nvPr>
            <p:ph type="title" idx="4294967295"/>
          </p:nvPr>
        </p:nvSpPr>
        <p:spPr>
          <a:xfrm>
            <a:off x="4387453" y="39687"/>
            <a:ext cx="15609094" cy="3036095"/>
          </a:xfrm>
          <a:prstGeom prst="rect">
            <a:avLst/>
          </a:prstGeom>
        </p:spPr>
        <p:txBody>
          <a:bodyPr/>
          <a:lstStyle/>
          <a:p>
            <a:pPr indent="-378478"/>
            <a:r>
              <a:t>Program Analysis</a:t>
            </a:r>
            <a:br/>
            <a:r>
              <a:t>Other Funding </a:t>
            </a:r>
          </a:p>
        </p:txBody>
      </p:sp>
      <p:sp>
        <p:nvSpPr>
          <p:cNvPr id="142" name="VW Settlement (BOT may use), but requires destruction of engine block – think cash for clunkers. Likely not a good club path.…"/>
          <p:cNvSpPr txBox="1">
            <a:spLocks noGrp="1"/>
          </p:cNvSpPr>
          <p:nvPr>
            <p:ph type="body" idx="4294967295"/>
          </p:nvPr>
        </p:nvSpPr>
        <p:spPr>
          <a:xfrm>
            <a:off x="4387453" y="3041876"/>
            <a:ext cx="15609094" cy="8840391"/>
          </a:xfrm>
          <a:prstGeom prst="rect">
            <a:avLst/>
          </a:prstGeom>
        </p:spPr>
        <p:txBody>
          <a:bodyPr anchor="t"/>
          <a:lstStyle/>
          <a:p>
            <a:pPr marL="0" indent="0" defTabSz="780454">
              <a:spcBef>
                <a:spcPts val="5600"/>
              </a:spcBef>
              <a:buSzTx/>
              <a:buNone/>
              <a:tabLst>
                <a:tab pos="711200" algn="l"/>
                <a:tab pos="914400" algn="l"/>
                <a:tab pos="1701800" algn="l"/>
                <a:tab pos="2489200" algn="l"/>
                <a:tab pos="3276600" algn="l"/>
                <a:tab pos="4064000" algn="l"/>
                <a:tab pos="4851400" algn="l"/>
                <a:tab pos="5638800" algn="l"/>
                <a:tab pos="6426200" algn="l"/>
                <a:tab pos="7226300" algn="l"/>
                <a:tab pos="8013700" algn="l"/>
                <a:tab pos="8801100" algn="l"/>
                <a:tab pos="9588500" algn="l"/>
                <a:tab pos="10375900" algn="l"/>
                <a:tab pos="11163300" algn="l"/>
                <a:tab pos="11950700" algn="l"/>
                <a:tab pos="12738100" algn="l"/>
                <a:tab pos="13525500" algn="l"/>
                <a:tab pos="14312900" algn="l"/>
                <a:tab pos="15100300" algn="l"/>
                <a:tab pos="15887700" algn="l"/>
              </a:tabLst>
              <a:defRPr sz="5320"/>
            </a:pPr>
            <a:r>
              <a:t>VW Settlement (BOT may use), but requires destruction of engine block – think cash for clunkers. Likely not a good club path.</a:t>
            </a:r>
          </a:p>
          <a:p>
            <a:pPr marL="0" indent="0" defTabSz="780454">
              <a:spcBef>
                <a:spcPts val="5600"/>
              </a:spcBef>
              <a:buSzTx/>
              <a:buNone/>
              <a:tabLst>
                <a:tab pos="711200" algn="l"/>
                <a:tab pos="914400" algn="l"/>
                <a:tab pos="1701800" algn="l"/>
                <a:tab pos="2489200" algn="l"/>
                <a:tab pos="3276600" algn="l"/>
                <a:tab pos="4064000" algn="l"/>
                <a:tab pos="4851400" algn="l"/>
                <a:tab pos="5638800" algn="l"/>
                <a:tab pos="6426200" algn="l"/>
                <a:tab pos="7226300" algn="l"/>
                <a:tab pos="8013700" algn="l"/>
                <a:tab pos="8801100" algn="l"/>
                <a:tab pos="9588500" algn="l"/>
                <a:tab pos="10375900" algn="l"/>
                <a:tab pos="11163300" algn="l"/>
                <a:tab pos="11950700" algn="l"/>
                <a:tab pos="12738100" algn="l"/>
                <a:tab pos="13525500" algn="l"/>
                <a:tab pos="14312900" algn="l"/>
                <a:tab pos="15100300" algn="l"/>
                <a:tab pos="15887700" algn="l"/>
              </a:tabLst>
              <a:defRPr sz="5320"/>
            </a:pPr>
            <a:r>
              <a:t>Gas Tax – We are already receiving a significant amount of un-refunded gas tax for non-road use into the registration program</a:t>
            </a:r>
          </a:p>
          <a:p>
            <a:pPr marL="0" indent="0" defTabSz="780454">
              <a:spcBef>
                <a:spcPts val="5600"/>
              </a:spcBef>
              <a:buSzTx/>
              <a:buNone/>
              <a:tabLst>
                <a:tab pos="711200" algn="l"/>
                <a:tab pos="914400" algn="l"/>
                <a:tab pos="1701800" algn="l"/>
                <a:tab pos="2489200" algn="l"/>
                <a:tab pos="3276600" algn="l"/>
                <a:tab pos="4064000" algn="l"/>
                <a:tab pos="4851400" algn="l"/>
                <a:tab pos="5638800" algn="l"/>
                <a:tab pos="6426200" algn="l"/>
                <a:tab pos="7226300" algn="l"/>
                <a:tab pos="8013700" algn="l"/>
                <a:tab pos="8801100" algn="l"/>
                <a:tab pos="9588500" algn="l"/>
                <a:tab pos="10375900" algn="l"/>
                <a:tab pos="11163300" algn="l"/>
                <a:tab pos="11950700" algn="l"/>
                <a:tab pos="12738100" algn="l"/>
                <a:tab pos="13525500" algn="l"/>
                <a:tab pos="14312900" algn="l"/>
                <a:tab pos="15100300" algn="l"/>
                <a:tab pos="15887700" algn="l"/>
              </a:tabLst>
              <a:defRPr sz="5320"/>
            </a:pPr>
            <a:r>
              <a:t>Rooms/Meals – We would not only have to fight for the dollars, but we would have to continually fight to keep them.  </a:t>
            </a:r>
          </a:p>
        </p:txBody>
      </p:sp>
      <p:pic>
        <p:nvPicPr>
          <p:cNvPr id="143" name="Slide5.m4a" descr="Slide5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33331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4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rogram Analysis Funding"/>
          <p:cNvSpPr txBox="1">
            <a:spLocks noGrp="1"/>
          </p:cNvSpPr>
          <p:nvPr>
            <p:ph type="title" idx="4294967295"/>
          </p:nvPr>
        </p:nvSpPr>
        <p:spPr>
          <a:xfrm>
            <a:off x="4387453" y="52387"/>
            <a:ext cx="15609094" cy="3036095"/>
          </a:xfrm>
          <a:prstGeom prst="rect">
            <a:avLst/>
          </a:prstGeom>
        </p:spPr>
        <p:txBody>
          <a:bodyPr/>
          <a:lstStyle/>
          <a:p>
            <a:pPr indent="-378478"/>
            <a:r>
              <a:t>Program Analysis</a:t>
            </a:r>
            <a:br/>
            <a:r>
              <a:t>Funding</a:t>
            </a:r>
          </a:p>
        </p:txBody>
      </p:sp>
      <p:sp>
        <p:nvSpPr>
          <p:cNvPr id="146" name="RTP Program – Move $160-180k from motorized to fund winter grooming. VAST has done it, too.  Would allow $160-180k to shift towards other grooming or summer projects.  NHSA Board voted to do this.  RTP for clubs will be available for diversified projects (multi-use)…"/>
          <p:cNvSpPr txBox="1">
            <a:spLocks noGrp="1"/>
          </p:cNvSpPr>
          <p:nvPr>
            <p:ph type="body" idx="4294967295"/>
          </p:nvPr>
        </p:nvSpPr>
        <p:spPr>
          <a:xfrm>
            <a:off x="4387453" y="3021012"/>
            <a:ext cx="15609094" cy="8840392"/>
          </a:xfrm>
          <a:prstGeom prst="rect">
            <a:avLst/>
          </a:prstGeom>
        </p:spPr>
        <p:txBody>
          <a:bodyPr anchor="t"/>
          <a:lstStyle/>
          <a:p>
            <a:pPr marL="0" indent="0" defTabSz="706516">
              <a:spcBef>
                <a:spcPts val="5000"/>
              </a:spcBef>
              <a:buSzTx/>
              <a:buNone/>
              <a:tabLst>
                <a:tab pos="647700" algn="l"/>
                <a:tab pos="825500" algn="l"/>
                <a:tab pos="1536700" algn="l"/>
                <a:tab pos="2247900" algn="l"/>
                <a:tab pos="2971800" algn="l"/>
                <a:tab pos="3683000" algn="l"/>
                <a:tab pos="4394200" algn="l"/>
                <a:tab pos="5105400" algn="l"/>
                <a:tab pos="5816600" algn="l"/>
                <a:tab pos="6540500" algn="l"/>
                <a:tab pos="7251700" algn="l"/>
                <a:tab pos="7962900" algn="l"/>
                <a:tab pos="8674100" algn="l"/>
                <a:tab pos="9385300" algn="l"/>
                <a:tab pos="10109200" algn="l"/>
                <a:tab pos="10820400" algn="l"/>
                <a:tab pos="11531600" algn="l"/>
                <a:tab pos="12242800" algn="l"/>
                <a:tab pos="12954000" algn="l"/>
                <a:tab pos="13677900" algn="l"/>
                <a:tab pos="14389100" algn="l"/>
              </a:tabLst>
              <a:defRPr sz="4816"/>
            </a:pPr>
            <a:r>
              <a:t>RTP Program – Move $160-180k from motorized to fund winter grooming. VAST has done it, too.  Would allow $160-180k to shift towards other grooming or summer projects.  NHSA Board voted to do this.  RTP for clubs will be available for diversified projects (multi-use)</a:t>
            </a:r>
          </a:p>
          <a:p>
            <a:pPr marL="575111" indent="-485005" defTabSz="706516">
              <a:spcBef>
                <a:spcPts val="5000"/>
              </a:spcBef>
              <a:buClr>
                <a:srgbClr val="000000"/>
              </a:buClr>
              <a:buSzPct val="45000"/>
              <a:buChar char="●"/>
              <a:tabLst>
                <a:tab pos="647700" algn="l"/>
                <a:tab pos="825500" algn="l"/>
                <a:tab pos="1536700" algn="l"/>
                <a:tab pos="2247900" algn="l"/>
                <a:tab pos="2971800" algn="l"/>
                <a:tab pos="3683000" algn="l"/>
                <a:tab pos="4394200" algn="l"/>
                <a:tab pos="5105400" algn="l"/>
                <a:tab pos="5816600" algn="l"/>
                <a:tab pos="6540500" algn="l"/>
                <a:tab pos="7251700" algn="l"/>
                <a:tab pos="7962900" algn="l"/>
                <a:tab pos="8674100" algn="l"/>
                <a:tab pos="9385300" algn="l"/>
                <a:tab pos="10109200" algn="l"/>
                <a:tab pos="10820400" algn="l"/>
                <a:tab pos="11531600" algn="l"/>
                <a:tab pos="12242800" algn="l"/>
                <a:tab pos="12954000" algn="l"/>
                <a:tab pos="13677900" algn="l"/>
                <a:tab pos="14389100" algn="l"/>
              </a:tabLst>
              <a:defRPr sz="4816"/>
            </a:pPr>
            <a:r>
              <a:t>Early Bird/Incentives = Club Membership Registration Discount is our program. Difficult to do both. </a:t>
            </a:r>
          </a:p>
          <a:p>
            <a:pPr marL="575111" indent="-485005" defTabSz="706516">
              <a:spcBef>
                <a:spcPts val="5000"/>
              </a:spcBef>
              <a:buClr>
                <a:srgbClr val="000000"/>
              </a:buClr>
              <a:buSzPct val="45000"/>
              <a:buChar char="●"/>
              <a:tabLst>
                <a:tab pos="647700" algn="l"/>
                <a:tab pos="825500" algn="l"/>
                <a:tab pos="1536700" algn="l"/>
                <a:tab pos="2247900" algn="l"/>
                <a:tab pos="2971800" algn="l"/>
                <a:tab pos="3683000" algn="l"/>
                <a:tab pos="4394200" algn="l"/>
                <a:tab pos="5105400" algn="l"/>
                <a:tab pos="5816600" algn="l"/>
                <a:tab pos="6540500" algn="l"/>
                <a:tab pos="7251700" algn="l"/>
                <a:tab pos="7962900" algn="l"/>
                <a:tab pos="8674100" algn="l"/>
                <a:tab pos="9385300" algn="l"/>
                <a:tab pos="10109200" algn="l"/>
                <a:tab pos="10820400" algn="l"/>
                <a:tab pos="11531600" algn="l"/>
                <a:tab pos="12242800" algn="l"/>
                <a:tab pos="12954000" algn="l"/>
                <a:tab pos="13677900" algn="l"/>
                <a:tab pos="14389100" algn="l"/>
              </a:tabLst>
              <a:defRPr sz="4816"/>
            </a:pPr>
            <a:r>
              <a:t>Through all discussions user fees remain the most stable and defendable sources of revenue.  It’s our money...</a:t>
            </a:r>
          </a:p>
        </p:txBody>
      </p:sp>
      <p:pic>
        <p:nvPicPr>
          <p:cNvPr id="147" name="Slide6.m4a" descr="Slide6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23330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rogram Analysis Vintage - Dealer - Rental"/>
          <p:cNvSpPr txBox="1">
            <a:spLocks noGrp="1"/>
          </p:cNvSpPr>
          <p:nvPr>
            <p:ph type="title" idx="4294967295"/>
          </p:nvPr>
        </p:nvSpPr>
        <p:spPr>
          <a:xfrm>
            <a:off x="4387453" y="65087"/>
            <a:ext cx="15609094" cy="3036095"/>
          </a:xfrm>
          <a:prstGeom prst="rect">
            <a:avLst/>
          </a:prstGeom>
        </p:spPr>
        <p:txBody>
          <a:bodyPr/>
          <a:lstStyle/>
          <a:p>
            <a:pPr indent="-378478"/>
            <a:r>
              <a:t>Program Analysis</a:t>
            </a:r>
            <a:br/>
            <a:r>
              <a:t>Vintage - Dealer - Rental</a:t>
            </a:r>
          </a:p>
        </p:txBody>
      </p:sp>
      <p:sp>
        <p:nvSpPr>
          <p:cNvPr id="150" name="Vintage Registrations – concerns were raised about the late 90's and into the 2000's. Will a permanent plate with a one time cost be appropriate for them?  Also, discussed was that non-residents couldn't participate, so some clubs are pulling event permits to hold vintage rides.…"/>
          <p:cNvSpPr txBox="1">
            <a:spLocks noGrp="1"/>
          </p:cNvSpPr>
          <p:nvPr>
            <p:ph type="body" idx="4294967295"/>
          </p:nvPr>
        </p:nvSpPr>
        <p:spPr>
          <a:xfrm>
            <a:off x="4387453" y="3008312"/>
            <a:ext cx="15609094" cy="8840392"/>
          </a:xfrm>
          <a:prstGeom prst="rect">
            <a:avLst/>
          </a:prstGeom>
        </p:spPr>
        <p:txBody>
          <a:bodyPr anchor="t"/>
          <a:lstStyle/>
          <a:p>
            <a:pPr marL="0" indent="0" defTabSz="805100">
              <a:spcBef>
                <a:spcPts val="5700"/>
              </a:spcBef>
              <a:buSzTx/>
              <a:buNone/>
              <a:tabLst>
                <a:tab pos="736600" algn="l"/>
                <a:tab pos="939800" algn="l"/>
                <a:tab pos="1752600" algn="l"/>
                <a:tab pos="2565400" algn="l"/>
                <a:tab pos="3378200" algn="l"/>
                <a:tab pos="4191000" algn="l"/>
                <a:tab pos="5003800" algn="l"/>
                <a:tab pos="5816600" algn="l"/>
                <a:tab pos="6629400" algn="l"/>
                <a:tab pos="7454900" algn="l"/>
                <a:tab pos="8267700" algn="l"/>
                <a:tab pos="9080500" algn="l"/>
                <a:tab pos="9893300" algn="l"/>
                <a:tab pos="10706100" algn="l"/>
                <a:tab pos="11518900" algn="l"/>
                <a:tab pos="12331700" algn="l"/>
                <a:tab pos="13144500" algn="l"/>
                <a:tab pos="13957300" algn="l"/>
                <a:tab pos="14770100" algn="l"/>
                <a:tab pos="15582900" algn="l"/>
                <a:tab pos="16395700" algn="l"/>
              </a:tabLst>
              <a:defRPr sz="5488"/>
            </a:pPr>
            <a:r>
              <a:t>Vintage Registrations – concerns were raised about the late 90's and into the 2000's. Will a permanent plate with a one time cost be appropriate for them?  Also, discussed was that non-residents couldn't participate, so some clubs are pulling event permits to hold vintage rides. </a:t>
            </a:r>
          </a:p>
          <a:p>
            <a:pPr marL="0" indent="0" defTabSz="805100">
              <a:spcBef>
                <a:spcPts val="5700"/>
              </a:spcBef>
              <a:buSzTx/>
              <a:buNone/>
              <a:tabLst>
                <a:tab pos="736600" algn="l"/>
                <a:tab pos="939800" algn="l"/>
                <a:tab pos="1752600" algn="l"/>
                <a:tab pos="2565400" algn="l"/>
                <a:tab pos="3378200" algn="l"/>
                <a:tab pos="4191000" algn="l"/>
                <a:tab pos="5003800" algn="l"/>
                <a:tab pos="5816600" algn="l"/>
                <a:tab pos="6629400" algn="l"/>
                <a:tab pos="7454900" algn="l"/>
                <a:tab pos="8267700" algn="l"/>
                <a:tab pos="9080500" algn="l"/>
                <a:tab pos="9893300" algn="l"/>
                <a:tab pos="10706100" algn="l"/>
                <a:tab pos="11518900" algn="l"/>
                <a:tab pos="12331700" algn="l"/>
                <a:tab pos="13144500" algn="l"/>
                <a:tab pos="13957300" algn="l"/>
                <a:tab pos="14770100" algn="l"/>
                <a:tab pos="15582900" algn="l"/>
                <a:tab pos="16395700" algn="l"/>
              </a:tabLst>
              <a:defRPr sz="5488"/>
            </a:pPr>
            <a:r>
              <a:t>Dealer and Rental registrations are exceptionally inexpensive – with rental units having higher trail usage and law enforcement implications.  </a:t>
            </a:r>
          </a:p>
        </p:txBody>
      </p:sp>
      <p:pic>
        <p:nvPicPr>
          <p:cNvPr id="151" name="Slide7.m4a" descr="Slide7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66136" y="672951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3330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1198</Words>
  <Application>Microsoft Macintosh PowerPoint</Application>
  <PresentationFormat>Custom</PresentationFormat>
  <Paragraphs>108</Paragraphs>
  <Slides>24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Registration Program Review Committee</vt:lpstr>
      <vt:lpstr>Committee History</vt:lpstr>
      <vt:lpstr>Issues Discussed </vt:lpstr>
      <vt:lpstr>PowerPoint Presentation</vt:lpstr>
      <vt:lpstr>Program Analysis Initial Views</vt:lpstr>
      <vt:lpstr>Program Analysis Other Funding </vt:lpstr>
      <vt:lpstr>Program Analysis Funding</vt:lpstr>
      <vt:lpstr>Program Analysis Vintage - Dealer - Rental</vt:lpstr>
      <vt:lpstr>Program Analysis Fines</vt:lpstr>
      <vt:lpstr>Program Analysis New York State Model</vt:lpstr>
      <vt:lpstr>PowerPoint Presentation</vt:lpstr>
      <vt:lpstr>Strengths and Advantages</vt:lpstr>
      <vt:lpstr>Strengths and Advantages Cont.</vt:lpstr>
      <vt:lpstr>Sample Rates by Class</vt:lpstr>
      <vt:lpstr>NYS Model Challenges</vt:lpstr>
      <vt:lpstr>Next Steps of Action</vt:lpstr>
      <vt:lpstr>Next Steps of Action</vt:lpstr>
      <vt:lpstr>PowerPoint Presentation</vt:lpstr>
      <vt:lpstr>PowerPoint Presentation</vt:lpstr>
      <vt:lpstr>PowerPoint Presentation</vt:lpstr>
      <vt:lpstr>PowerPoint Presentation</vt:lpstr>
      <vt:lpstr>Next Steps of Action - continued</vt:lpstr>
      <vt:lpstr>Conclusion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Dan Gould</cp:lastModifiedBy>
  <cp:revision>1</cp:revision>
  <dcterms:modified xsi:type="dcterms:W3CDTF">2018-09-19T16:41:31Z</dcterms:modified>
</cp:coreProperties>
</file>